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7" r:id="rId5"/>
    <p:sldId id="264" r:id="rId6"/>
    <p:sldId id="259" r:id="rId7"/>
    <p:sldId id="260" r:id="rId8"/>
    <p:sldId id="261" r:id="rId9"/>
  </p:sldIdLst>
  <p:sldSz cx="12192000" cy="6858000"/>
  <p:notesSz cx="9926638" cy="6797675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91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mensföreningen" userId="a7333002-76ea-40bf-94ad-e713a6e67175" providerId="ADAL" clId="{CE27DFE2-DFFD-4B93-9AC0-CD34599CEABB}"/>
    <pc:docChg chg="undo custSel modSld">
      <pc:chgData name="Demensföreningen" userId="a7333002-76ea-40bf-94ad-e713a6e67175" providerId="ADAL" clId="{CE27DFE2-DFFD-4B93-9AC0-CD34599CEABB}" dt="2023-01-17T11:03:23.603" v="616" actId="6549"/>
      <pc:docMkLst>
        <pc:docMk/>
      </pc:docMkLst>
      <pc:sldChg chg="modSp mod">
        <pc:chgData name="Demensföreningen" userId="a7333002-76ea-40bf-94ad-e713a6e67175" providerId="ADAL" clId="{CE27DFE2-DFFD-4B93-9AC0-CD34599CEABB}" dt="2023-01-17T10:54:51.873" v="554" actId="14100"/>
        <pc:sldMkLst>
          <pc:docMk/>
          <pc:sldMk cId="2665575840" sldId="257"/>
        </pc:sldMkLst>
        <pc:spChg chg="mod">
          <ac:chgData name="Demensföreningen" userId="a7333002-76ea-40bf-94ad-e713a6e67175" providerId="ADAL" clId="{CE27DFE2-DFFD-4B93-9AC0-CD34599CEABB}" dt="2023-01-17T10:54:51.873" v="554" actId="14100"/>
          <ac:spMkLst>
            <pc:docMk/>
            <pc:sldMk cId="2665575840" sldId="257"/>
            <ac:spMk id="3" creationId="{85D04641-EEFE-687A-1110-9B7212477661}"/>
          </ac:spMkLst>
        </pc:spChg>
        <pc:spChg chg="mod">
          <ac:chgData name="Demensföreningen" userId="a7333002-76ea-40bf-94ad-e713a6e67175" providerId="ADAL" clId="{CE27DFE2-DFFD-4B93-9AC0-CD34599CEABB}" dt="2023-01-17T09:16:53.219" v="7" actId="1076"/>
          <ac:spMkLst>
            <pc:docMk/>
            <pc:sldMk cId="2665575840" sldId="257"/>
            <ac:spMk id="6" creationId="{E0628264-E45A-BE58-7BC5-B92F76EBCA7B}"/>
          </ac:spMkLst>
        </pc:spChg>
        <pc:picChg chg="mod">
          <ac:chgData name="Demensföreningen" userId="a7333002-76ea-40bf-94ad-e713a6e67175" providerId="ADAL" clId="{CE27DFE2-DFFD-4B93-9AC0-CD34599CEABB}" dt="2023-01-17T09:17:00.791" v="8" actId="1076"/>
          <ac:picMkLst>
            <pc:docMk/>
            <pc:sldMk cId="2665575840" sldId="257"/>
            <ac:picMk id="7" creationId="{4E0AC116-E547-19C0-64B3-31180D3B6654}"/>
          </ac:picMkLst>
        </pc:picChg>
      </pc:sldChg>
      <pc:sldChg chg="modSp mod">
        <pc:chgData name="Demensföreningen" userId="a7333002-76ea-40bf-94ad-e713a6e67175" providerId="ADAL" clId="{CE27DFE2-DFFD-4B93-9AC0-CD34599CEABB}" dt="2023-01-17T10:37:33.960" v="378" actId="20577"/>
        <pc:sldMkLst>
          <pc:docMk/>
          <pc:sldMk cId="2436827662" sldId="258"/>
        </pc:sldMkLst>
        <pc:spChg chg="mod">
          <ac:chgData name="Demensföreningen" userId="a7333002-76ea-40bf-94ad-e713a6e67175" providerId="ADAL" clId="{CE27DFE2-DFFD-4B93-9AC0-CD34599CEABB}" dt="2023-01-17T10:37:33.960" v="378" actId="20577"/>
          <ac:spMkLst>
            <pc:docMk/>
            <pc:sldMk cId="2436827662" sldId="258"/>
            <ac:spMk id="3" creationId="{9B955F62-6481-D319-5477-B8C5A273CEC6}"/>
          </ac:spMkLst>
        </pc:spChg>
      </pc:sldChg>
      <pc:sldChg chg="modSp mod">
        <pc:chgData name="Demensföreningen" userId="a7333002-76ea-40bf-94ad-e713a6e67175" providerId="ADAL" clId="{CE27DFE2-DFFD-4B93-9AC0-CD34599CEABB}" dt="2023-01-17T10:59:43.169" v="609" actId="5793"/>
        <pc:sldMkLst>
          <pc:docMk/>
          <pc:sldMk cId="389910783" sldId="259"/>
        </pc:sldMkLst>
        <pc:spChg chg="mod">
          <ac:chgData name="Demensföreningen" userId="a7333002-76ea-40bf-94ad-e713a6e67175" providerId="ADAL" clId="{CE27DFE2-DFFD-4B93-9AC0-CD34599CEABB}" dt="2023-01-17T10:59:43.169" v="609" actId="5793"/>
          <ac:spMkLst>
            <pc:docMk/>
            <pc:sldMk cId="389910783" sldId="259"/>
            <ac:spMk id="3" creationId="{EA26F206-88A1-7780-472F-D8FCA09A05D3}"/>
          </ac:spMkLst>
        </pc:spChg>
      </pc:sldChg>
      <pc:sldChg chg="modSp mod">
        <pc:chgData name="Demensföreningen" userId="a7333002-76ea-40bf-94ad-e713a6e67175" providerId="ADAL" clId="{CE27DFE2-DFFD-4B93-9AC0-CD34599CEABB}" dt="2023-01-17T11:01:58.845" v="611" actId="20577"/>
        <pc:sldMkLst>
          <pc:docMk/>
          <pc:sldMk cId="2949128192" sldId="260"/>
        </pc:sldMkLst>
        <pc:spChg chg="mod">
          <ac:chgData name="Demensföreningen" userId="a7333002-76ea-40bf-94ad-e713a6e67175" providerId="ADAL" clId="{CE27DFE2-DFFD-4B93-9AC0-CD34599CEABB}" dt="2023-01-17T11:01:58.845" v="611" actId="20577"/>
          <ac:spMkLst>
            <pc:docMk/>
            <pc:sldMk cId="2949128192" sldId="260"/>
            <ac:spMk id="5" creationId="{2D3FFA92-EC92-98FC-B608-458F4196EA6E}"/>
          </ac:spMkLst>
        </pc:spChg>
      </pc:sldChg>
      <pc:sldChg chg="modSp mod">
        <pc:chgData name="Demensföreningen" userId="a7333002-76ea-40bf-94ad-e713a6e67175" providerId="ADAL" clId="{CE27DFE2-DFFD-4B93-9AC0-CD34599CEABB}" dt="2023-01-17T11:03:23.603" v="616" actId="6549"/>
        <pc:sldMkLst>
          <pc:docMk/>
          <pc:sldMk cId="3813249120" sldId="261"/>
        </pc:sldMkLst>
        <pc:spChg chg="mod">
          <ac:chgData name="Demensföreningen" userId="a7333002-76ea-40bf-94ad-e713a6e67175" providerId="ADAL" clId="{CE27DFE2-DFFD-4B93-9AC0-CD34599CEABB}" dt="2023-01-17T11:03:23.603" v="616" actId="6549"/>
          <ac:spMkLst>
            <pc:docMk/>
            <pc:sldMk cId="3813249120" sldId="261"/>
            <ac:spMk id="5" creationId="{B0278FE4-2D1A-9856-6E32-4A2FE16760F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 title="Page Number Shape">
            <a:extLst>
              <a:ext uri="{FF2B5EF4-FFF2-40B4-BE49-F238E27FC236}">
                <a16:creationId xmlns:a16="http://schemas.microsoft.com/office/drawing/2014/main" id="{DD4C4B28-6B4B-4445-8535-F516D74E4AA9}"/>
              </a:ext>
            </a:extLst>
          </p:cNvPr>
          <p:cNvSpPr/>
          <p:nvPr/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cxnSp>
        <p:nvCxnSpPr>
          <p:cNvPr id="12" name="Straight Connector 11" title="Verticle Rule Line">
            <a:extLst>
              <a:ext uri="{FF2B5EF4-FFF2-40B4-BE49-F238E27FC236}">
                <a16:creationId xmlns:a16="http://schemas.microsoft.com/office/drawing/2014/main" id="{0CB1C732-7193-4253-8746-850D090A6B4E}"/>
              </a:ext>
            </a:extLst>
          </p:cNvPr>
          <p:cNvCxnSpPr>
            <a:cxnSpLocks/>
          </p:cNvCxnSpPr>
          <p:nvPr/>
        </p:nvCxnSpPr>
        <p:spPr>
          <a:xfrm>
            <a:off x="758952" y="1280160"/>
            <a:ext cx="0" cy="5577840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03AA199-952B-427F-A5BE-B97D25FD07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992" y="1143000"/>
            <a:ext cx="6720840" cy="3730752"/>
          </a:xfrm>
        </p:spPr>
        <p:txBody>
          <a:bodyPr anchor="t">
            <a:normAutofit/>
          </a:bodyPr>
          <a:lstStyle>
            <a:lvl1pPr algn="l">
              <a:defRPr sz="72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1AA393-A876-475F-A05B-1CCAB6C1F0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8992" y="5010912"/>
            <a:ext cx="6720840" cy="704088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395621-D631-4F31-AEEF-C8574E50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286356" y="6007608"/>
            <a:ext cx="3143643" cy="365125"/>
          </a:xfrm>
        </p:spPr>
        <p:txBody>
          <a:bodyPr/>
          <a:lstStyle/>
          <a:p>
            <a:fld id="{53BEF823-48A5-43FC-BE03-E79964288B41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EE125-77AD-4E23-AFB7-C5CFDEACAC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78991" y="6007608"/>
            <a:ext cx="67208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569682-B530-4F52-87B9-39464A093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852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59FCF-ACDF-495D-ACFA-15FCAC9EA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3786E3-AB17-427E-8EF8-7FCB671A11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33B4E9-7A16-448C-8BE6-B14941A34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9212F5-5835-49FF-836F-5E3008A0ED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9D492B-E5EE-4D24-A087-57D739CFA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467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A31E395-94BD-4E79-8E42-9CD4EB33CA6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475542" y="758952"/>
            <a:ext cx="2954458" cy="49860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9AA8A4-66BC-4E80-ABE3-F533F82B88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58952" y="758952"/>
            <a:ext cx="7407586" cy="49860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DA4EA6-6A1A-48ED-9D79-A438561C7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049B2BA-9250-4EBF-8820-10BDA5C1C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F914475-55F3-4C46-BAE2-E4D93E9E3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143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351BD-5252-4168-A69E-C6864AE29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748EEE-19C9-493B-836D-73B9E4A0B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FA6BFE-11ED-4FB4-9F65-508B5B0F0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0F536E-BEFF-4E0D-B4EC-39DE28C6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EE02AF-6FE1-4972-BD48-A82499AD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160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52EE-D9FC-4E51-9BFF-141F91923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51" y="2414016"/>
            <a:ext cx="10666949" cy="3099816"/>
          </a:xfrm>
        </p:spPr>
        <p:txBody>
          <a:bodyPr anchor="t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086C4-4949-4E7A-A182-6709496A1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1389888"/>
            <a:ext cx="10671048" cy="822960"/>
          </a:xfrm>
        </p:spPr>
        <p:txBody>
          <a:bodyPr anchor="ctr">
            <a:normAutofit/>
          </a:bodyPr>
          <a:lstStyle>
            <a:lvl1pPr marL="0" indent="0">
              <a:buNone/>
              <a:defRPr sz="2000" i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12BC88-6A2B-4851-9568-23A4B74D9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82CFE5-65C3-4F46-9141-4645455947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21B390-4E13-4481-AC02-FF126656C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791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E02F8-47BB-4D30-8EFE-69C9222D9E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84648" y="758952"/>
            <a:ext cx="6245352" cy="2240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844D33-6BF0-4205-A542-8537E35159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4647" y="3273551"/>
            <a:ext cx="6245351" cy="22402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D6953A83-D2BE-4015-8D64-BE93DDFE5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1/17/2023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A849E67-05F9-4033-B033-74D6B8C8E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FAAC6AA-CFFB-438F-9327-DDB023E2E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A4960CB-ABA7-4442-AB15-FE444F23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6735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48291-9C7D-407E-8D07-FA3A323EA9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A192D2-8BA6-4A4D-814D-AD37A2A10A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90323" y="1377198"/>
            <a:ext cx="6239675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6FD4BC-C948-41C4-BA24-5D26147E1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184647" y="3319548"/>
            <a:ext cx="6245351" cy="548640"/>
          </a:xfrm>
        </p:spPr>
        <p:txBody>
          <a:bodyPr anchor="b"/>
          <a:lstStyle>
            <a:lvl1pPr marL="0" indent="0">
              <a:buNone/>
              <a:defRPr sz="2200" b="0" i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2E359C-F73D-4F1B-9F9A-6D62856710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184646" y="3932372"/>
            <a:ext cx="6245352" cy="1828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76B63AE-38FF-40DD-A543-32DD98E6B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Date Placeholder 11">
            <a:extLst>
              <a:ext uri="{FF2B5EF4-FFF2-40B4-BE49-F238E27FC236}">
                <a16:creationId xmlns:a16="http://schemas.microsoft.com/office/drawing/2014/main" id="{C686C0EB-E082-4BAB-99E8-B42F3C28B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1/17/2023</a:t>
            </a:fld>
            <a:endParaRPr lang="en-US"/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B3CB0152-BA1F-48C7-A66F-3ADB51C94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BD1C21B3-5CF6-415F-8295-EED3DF5CB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25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470D5-4EB9-4410-A8AE-6D85F1923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87FB59-BA77-4864-B9E8-994851250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1/17/2023</a:t>
            </a:fld>
            <a:endParaRPr lang="en-US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F0BC0B-BA67-455B-B567-1473DF062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CF0BCF3-6FB5-4529-AA6A-A31467351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535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1315B-6865-4A5A-91C1-B75339038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536720-08C7-43DE-8EB5-CAB52D0E9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477AF-B012-491C-AE42-22DE1203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95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D183AC-72A9-43F5-A1B3-1D7A6A4C7E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758951"/>
            <a:ext cx="6245352" cy="475488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045592-52ED-4270-ACBB-BCC528DAC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3" y="3815080"/>
            <a:ext cx="3831336" cy="169875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99A93518-F9B5-418F-9883-BEF8359B0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1/17/2023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7B9FFE7-C4AB-425B-9B56-E412C722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59231052-EBA8-4781-B28A-2FEA8BE52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DBF9E7-F686-4FA1-9BA5-69BDD014B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3017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72267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16CF06-B27C-4DC4-981D-38E31997BD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758951"/>
            <a:ext cx="6245352" cy="475488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976E66-2CB3-4F47-97F6-077C428183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58952" y="3794760"/>
            <a:ext cx="3831336" cy="1719072"/>
          </a:xfrm>
        </p:spPr>
        <p:txBody>
          <a:bodyPr>
            <a:normAutofit/>
          </a:bodyPr>
          <a:lstStyle>
            <a:lvl1pPr marL="0" indent="0">
              <a:buNone/>
              <a:defRPr sz="2000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>
            <a:extLst>
              <a:ext uri="{FF2B5EF4-FFF2-40B4-BE49-F238E27FC236}">
                <a16:creationId xmlns:a16="http://schemas.microsoft.com/office/drawing/2014/main" id="{71414C9F-CBBD-4D5E-A831-BC0CDFEBC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53BEF823-48A5-43FC-BE03-E79964288B41}" type="datetimeFigureOut">
              <a:rPr lang="en-US" smtClean="0"/>
              <a:pPr algn="r"/>
              <a:t>1/17/2023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F58DC0C8-B580-442D-8DAC-4F0F869B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1B0D29E8-DFEE-49AB-83AF-85FF25252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EAAF1B-6B6E-4D37-8F57-E403C6371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292608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60295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 title="Page Number Shape">
            <a:extLst>
              <a:ext uri="{FF2B5EF4-FFF2-40B4-BE49-F238E27FC236}">
                <a16:creationId xmlns:a16="http://schemas.microsoft.com/office/drawing/2014/main" id="{72411438-92A5-42B0-9C54-EA4FB32ACB5E}"/>
              </a:ext>
            </a:extLst>
          </p:cNvPr>
          <p:cNvSpPr/>
          <p:nvPr/>
        </p:nvSpPr>
        <p:spPr bwMode="auto">
          <a:xfrm>
            <a:off x="11784011" y="5778801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D56E4D8-47B6-4DEC-BD29-B3B6ED4CC7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758952"/>
            <a:ext cx="3831336" cy="47548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0F5D4C-4873-4052-A294-99CCB9421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84648" y="758952"/>
            <a:ext cx="6245352" cy="47548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D62B3-3490-46B4-A10E-33FCE4A1F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16952" y="6007608"/>
            <a:ext cx="3813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r"/>
            <a:fld id="{53BEF823-48A5-43FC-BE03-E79964288B41}" type="datetimeFigureOut">
              <a:rPr lang="en-US" smtClean="0"/>
              <a:pPr algn="r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4CB1-7D5F-4F52-9F99-7068F5819E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58952" y="6007608"/>
            <a:ext cx="38313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F9CC9-1431-4569-B2F1-D048149553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86616" y="6007608"/>
            <a:ext cx="411480" cy="365125"/>
          </a:xfrm>
          <a:prstGeom prst="rect">
            <a:avLst/>
          </a:prstGeom>
        </p:spPr>
        <p:txBody>
          <a:bodyPr vert="horz" lIns="45720" tIns="45720" rIns="45720" bIns="45720" rtlCol="0" anchor="ctr"/>
          <a:lstStyle>
            <a:lvl1pPr algn="r">
              <a:defRPr sz="900" b="1">
                <a:solidFill>
                  <a:schemeClr val="bg1"/>
                </a:solidFill>
              </a:defRPr>
            </a:lvl1pPr>
          </a:lstStyle>
          <a:p>
            <a:pPr algn="ctr"/>
            <a:fld id="{D79E6812-DF0E-4B88-AFAA-EAC7168F54C0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268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i="1" kern="1200" spc="1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8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82880" indent="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None/>
        <a:defRPr sz="14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" indent="-182880" algn="l" defTabSz="914400" rtl="0" eaLnBrk="1" latinLnBrk="0" hangingPunct="1">
        <a:lnSpc>
          <a:spcPct val="110000"/>
        </a:lnSpc>
        <a:spcBef>
          <a:spcPts val="400"/>
        </a:spcBef>
        <a:spcAft>
          <a:spcPts val="400"/>
        </a:spcAft>
        <a:buClrTx/>
        <a:buFont typeface="Arial" panose="020B0604020202020204" pitchFamily="34" charset="0"/>
        <a:buChar char="•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3A60A51-2392-36D0-555A-72FE3F8079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41584" y="893935"/>
            <a:ext cx="6202267" cy="3339390"/>
          </a:xfrm>
          <a:solidFill>
            <a:srgbClr val="002060"/>
          </a:solidFill>
        </p:spPr>
        <p:txBody>
          <a:bodyPr anchor="b">
            <a:normAutofit/>
          </a:bodyPr>
          <a:lstStyle/>
          <a:p>
            <a:pPr algn="ctr"/>
            <a:br>
              <a:rPr lang="sv-SE" sz="4800" dirty="0"/>
            </a:br>
            <a:br>
              <a:rPr lang="sv-SE" sz="4800" dirty="0"/>
            </a:br>
            <a:r>
              <a:rPr lang="sv-SE" sz="4800" dirty="0"/>
              <a:t>DEMENSFÖRENINGEN</a:t>
            </a:r>
            <a:br>
              <a:rPr lang="sv-SE" sz="4800" dirty="0"/>
            </a:br>
            <a:r>
              <a:rPr lang="sv-SE" sz="4800" dirty="0"/>
              <a:t>PÅ ÅLAND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9709C75-F138-6B71-C356-CC679C2E94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1583" y="4458488"/>
            <a:ext cx="6202268" cy="1328163"/>
          </a:xfrm>
        </p:spPr>
        <p:txBody>
          <a:bodyPr anchor="t">
            <a:normAutofit/>
          </a:bodyPr>
          <a:lstStyle/>
          <a:p>
            <a:pPr algn="ctr"/>
            <a:r>
              <a:rPr lang="sv-SE" i="1" dirty="0"/>
              <a:t>DETTA BEHÖVS – </a:t>
            </a:r>
          </a:p>
          <a:p>
            <a:pPr algn="ctr"/>
            <a:r>
              <a:rPr lang="sv-SE" i="1" dirty="0"/>
              <a:t>för att det ska vara hållbart och värdigt</a:t>
            </a:r>
          </a:p>
        </p:txBody>
      </p:sp>
      <p:pic>
        <p:nvPicPr>
          <p:cNvPr id="4" name="Picture 3" descr="Bakgrund med nätverksteknologi">
            <a:extLst>
              <a:ext uri="{FF2B5EF4-FFF2-40B4-BE49-F238E27FC236}">
                <a16:creationId xmlns:a16="http://schemas.microsoft.com/office/drawing/2014/main" id="{91521B90-12B3-66EA-2342-29B69231D1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475" r="13154" b="-1"/>
          <a:stretch/>
        </p:blipFill>
        <p:spPr>
          <a:xfrm>
            <a:off x="20" y="10"/>
            <a:ext cx="4635294" cy="6857990"/>
          </a:xfrm>
          <a:prstGeom prst="rect">
            <a:avLst/>
          </a:prstGeom>
        </p:spPr>
      </p:pic>
      <p:pic>
        <p:nvPicPr>
          <p:cNvPr id="5" name="Bildobjekt 4">
            <a:extLst>
              <a:ext uri="{FF2B5EF4-FFF2-40B4-BE49-F238E27FC236}">
                <a16:creationId xmlns:a16="http://schemas.microsoft.com/office/drawing/2014/main" id="{A822D47C-1BA3-5BEA-E569-7294CB652C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7406" y="314502"/>
            <a:ext cx="2770622" cy="2316678"/>
          </a:xfrm>
          <a:prstGeom prst="ellipse">
            <a:avLst/>
          </a:prstGeom>
          <a:ln w="63500" cap="rnd">
            <a:solidFill>
              <a:srgbClr val="00206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248335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5D04641-EEFE-687A-1110-9B72124776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18235" y="422830"/>
            <a:ext cx="8560087" cy="6247143"/>
          </a:xfrm>
        </p:spPr>
        <p:txBody>
          <a:bodyPr>
            <a:normAutofit fontScale="55000" lnSpcReduction="20000"/>
          </a:bodyPr>
          <a:lstStyle/>
          <a:p>
            <a:r>
              <a:rPr lang="sv-SE" sz="4500" dirty="0">
                <a:solidFill>
                  <a:schemeClr val="bg1"/>
                </a:solidFill>
              </a:rPr>
              <a:t>Intresseförening, drivs av PAF-medel (10 % egna medel)</a:t>
            </a:r>
          </a:p>
          <a:p>
            <a:r>
              <a:rPr lang="sv-SE" sz="4500" dirty="0">
                <a:solidFill>
                  <a:schemeClr val="bg1"/>
                </a:solidFill>
              </a:rPr>
              <a:t>Idag 216 medlemmar</a:t>
            </a:r>
          </a:p>
          <a:p>
            <a:r>
              <a:rPr lang="sv-SE" sz="4500" dirty="0">
                <a:solidFill>
                  <a:schemeClr val="bg1"/>
                </a:solidFill>
              </a:rPr>
              <a:t>Uppskattad förekomst på Åland av minst medelsvår demens är ca 400 personer (399-751, LR riktlinjer, 2012)</a:t>
            </a:r>
          </a:p>
          <a:p>
            <a:r>
              <a:rPr lang="sv-SE" sz="4500" dirty="0">
                <a:solidFill>
                  <a:schemeClr val="bg1"/>
                </a:solidFill>
              </a:rPr>
              <a:t>Föreningen håller tre olika anhöriggrupper som träffas en gång/månad</a:t>
            </a:r>
          </a:p>
          <a:p>
            <a:r>
              <a:rPr lang="sv-SE" sz="4500" dirty="0">
                <a:solidFill>
                  <a:schemeClr val="bg1"/>
                </a:solidFill>
              </a:rPr>
              <a:t>Vid behov kan även en grupp för insjuknade startas</a:t>
            </a:r>
          </a:p>
          <a:p>
            <a:r>
              <a:rPr lang="sv-SE" sz="4500" dirty="0">
                <a:solidFill>
                  <a:schemeClr val="bg1"/>
                </a:solidFill>
              </a:rPr>
              <a:t>Föreningen har en engagerad styrelse bestående av sju ordinarie personer och två ersättare</a:t>
            </a:r>
          </a:p>
          <a:p>
            <a:r>
              <a:rPr lang="sv-SE" sz="4500" dirty="0">
                <a:solidFill>
                  <a:schemeClr val="bg1"/>
                </a:solidFill>
              </a:rPr>
              <a:t>En verksamhetsledare, anställd på 80 % = jag</a:t>
            </a:r>
            <a:r>
              <a:rPr lang="sv-SE" sz="4500" dirty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</a:p>
          <a:p>
            <a:r>
              <a:rPr lang="sv-SE" sz="4500" dirty="0">
                <a:solidFill>
                  <a:schemeClr val="bg1"/>
                </a:solidFill>
                <a:sym typeface="Wingdings" panose="05000000000000000000" pitchFamily="2" charset="2"/>
              </a:rPr>
              <a:t>Syftet med föreningens verksamhet är att ge stöd, råd och vägledning samt sprida allmännyttig information</a:t>
            </a:r>
          </a:p>
          <a:p>
            <a:r>
              <a:rPr lang="sv-SE" sz="4500" dirty="0">
                <a:solidFill>
                  <a:schemeClr val="bg1"/>
                </a:solidFill>
                <a:sym typeface="Wingdings" panose="05000000000000000000" pitchFamily="2" charset="2"/>
              </a:rPr>
              <a:t>Och att intressebevaka viktiga frågor som rör våra medlemmar!</a:t>
            </a:r>
            <a:endParaRPr lang="sv-SE" sz="4500" dirty="0">
              <a:solidFill>
                <a:schemeClr val="bg1"/>
              </a:solidFill>
            </a:endParaRPr>
          </a:p>
          <a:p>
            <a:endParaRPr lang="sv-SE" sz="2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v-SE" dirty="0">
              <a:solidFill>
                <a:schemeClr val="bg1"/>
              </a:solidFill>
            </a:endParaRPr>
          </a:p>
        </p:txBody>
      </p:sp>
      <p:sp>
        <p:nvSpPr>
          <p:cNvPr id="6" name="Rubrik 5">
            <a:extLst>
              <a:ext uri="{FF2B5EF4-FFF2-40B4-BE49-F238E27FC236}">
                <a16:creationId xmlns:a16="http://schemas.microsoft.com/office/drawing/2014/main" id="{E0628264-E45A-BE58-7BC5-B92F76EBC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4178" y="3280529"/>
            <a:ext cx="3422424" cy="6247143"/>
          </a:xfrm>
        </p:spPr>
        <p:txBody>
          <a:bodyPr/>
          <a:lstStyle/>
          <a:p>
            <a:pPr algn="ctr"/>
            <a:r>
              <a:rPr lang="sv-FI" dirty="0">
                <a:solidFill>
                  <a:schemeClr val="bg1"/>
                </a:solidFill>
              </a:rPr>
              <a:t>30 år </a:t>
            </a:r>
            <a:br>
              <a:rPr lang="sv-FI" dirty="0">
                <a:solidFill>
                  <a:schemeClr val="bg1"/>
                </a:solidFill>
              </a:rPr>
            </a:br>
            <a:r>
              <a:rPr lang="sv-FI" dirty="0">
                <a:solidFill>
                  <a:schemeClr val="bg1"/>
                </a:solidFill>
              </a:rPr>
              <a:t>2022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E0AC116-E547-19C0-64B3-31180D3B66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-1" b="24337"/>
          <a:stretch/>
        </p:blipFill>
        <p:spPr>
          <a:xfrm>
            <a:off x="226243" y="746507"/>
            <a:ext cx="2901581" cy="2534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575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8DD57B-0890-63EB-2883-C761B42965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9110" y="758952"/>
            <a:ext cx="3770722" cy="4754880"/>
          </a:xfrm>
        </p:spPr>
        <p:txBody>
          <a:bodyPr>
            <a:normAutofit/>
          </a:bodyPr>
          <a:lstStyle/>
          <a:p>
            <a:pPr algn="ctr"/>
            <a:br>
              <a:rPr lang="sv-SE" sz="4800" dirty="0">
                <a:solidFill>
                  <a:schemeClr val="bg1"/>
                </a:solidFill>
              </a:rPr>
            </a:br>
            <a:br>
              <a:rPr lang="sv-SE" sz="4800" dirty="0">
                <a:solidFill>
                  <a:schemeClr val="bg1"/>
                </a:solidFill>
              </a:rPr>
            </a:br>
            <a:r>
              <a:rPr lang="sv-SE" sz="4800" dirty="0">
                <a:solidFill>
                  <a:schemeClr val="bg1"/>
                </a:solidFill>
              </a:rPr>
              <a:t>Vad betyder HÅLLBART</a:t>
            </a:r>
            <a:br>
              <a:rPr lang="sv-SE" sz="4800" dirty="0">
                <a:solidFill>
                  <a:schemeClr val="bg1"/>
                </a:solidFill>
              </a:rPr>
            </a:br>
            <a:r>
              <a:rPr lang="sv-SE" sz="4800" dirty="0">
                <a:solidFill>
                  <a:schemeClr val="bg1"/>
                </a:solidFill>
              </a:rPr>
              <a:t> för oss?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B955F62-6481-D319-5477-B8C5A273C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44099" y="275208"/>
            <a:ext cx="7385901" cy="6489576"/>
          </a:xfrm>
        </p:spPr>
        <p:txBody>
          <a:bodyPr>
            <a:normAutofit/>
          </a:bodyPr>
          <a:lstStyle/>
          <a:p>
            <a:r>
              <a:rPr lang="sv-SE" sz="2800" dirty="0">
                <a:solidFill>
                  <a:schemeClr val="bg1"/>
                </a:solidFill>
              </a:rPr>
              <a:t>Tydliga organisationer </a:t>
            </a:r>
            <a:r>
              <a:rPr lang="sv-SE" sz="2800" dirty="0">
                <a:solidFill>
                  <a:schemeClr val="bg1"/>
                </a:solidFill>
                <a:sym typeface="Wingdings" panose="05000000000000000000" pitchFamily="2" charset="2"/>
              </a:rPr>
              <a:t> vad är uppdraget?</a:t>
            </a:r>
            <a:endParaRPr lang="sv-SE" sz="2800" dirty="0">
              <a:solidFill>
                <a:schemeClr val="bg1"/>
              </a:solidFill>
            </a:endParaRPr>
          </a:p>
          <a:p>
            <a:r>
              <a:rPr lang="sv-SE" sz="2800" dirty="0">
                <a:solidFill>
                  <a:schemeClr val="bg1"/>
                </a:solidFill>
              </a:rPr>
              <a:t>Kontinuitet (personal som trivs </a:t>
            </a:r>
            <a:r>
              <a:rPr lang="sv-SE" sz="2800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sv-SE" sz="2800" dirty="0">
                <a:solidFill>
                  <a:schemeClr val="bg1"/>
                </a:solidFill>
              </a:rPr>
              <a:t> stannar)</a:t>
            </a:r>
          </a:p>
          <a:p>
            <a:r>
              <a:rPr lang="sv-SE" sz="2800" dirty="0">
                <a:solidFill>
                  <a:schemeClr val="bg1"/>
                </a:solidFill>
              </a:rPr>
              <a:t>Trygghet =</a:t>
            </a:r>
            <a:r>
              <a:rPr lang="sv-SE" sz="2800" dirty="0">
                <a:solidFill>
                  <a:schemeClr val="bg1"/>
                </a:solidFill>
                <a:sym typeface="Wingdings" panose="05000000000000000000" pitchFamily="2" charset="2"/>
              </a:rPr>
              <a:t> det känns säkert…för både klient, anhörig och personal</a:t>
            </a:r>
            <a:endParaRPr lang="sv-SE" sz="2800" dirty="0">
              <a:solidFill>
                <a:schemeClr val="bg1"/>
              </a:solidFill>
            </a:endParaRPr>
          </a:p>
          <a:p>
            <a:r>
              <a:rPr lang="sv-SE" sz="2800" dirty="0">
                <a:solidFill>
                  <a:schemeClr val="bg1"/>
                </a:solidFill>
              </a:rPr>
              <a:t>Rehabiliterande aktiviteter (ex. pussla, läsa tidningen tillsammans, borsta tänderna) </a:t>
            </a:r>
          </a:p>
          <a:p>
            <a:r>
              <a:rPr lang="sv-SE" sz="2800" dirty="0">
                <a:solidFill>
                  <a:schemeClr val="bg1"/>
                </a:solidFill>
              </a:rPr>
              <a:t>Förankrade arbetsbeskrivningar</a:t>
            </a:r>
          </a:p>
          <a:p>
            <a:r>
              <a:rPr lang="sv-SE" sz="2800" dirty="0">
                <a:solidFill>
                  <a:schemeClr val="bg1"/>
                </a:solidFill>
              </a:rPr>
              <a:t>Inkludera anhöriga och speciellt tidigare närståendevårdare</a:t>
            </a:r>
          </a:p>
          <a:p>
            <a:r>
              <a:rPr lang="sv-SE" sz="2800" dirty="0">
                <a:solidFill>
                  <a:schemeClr val="bg1"/>
                </a:solidFill>
              </a:rPr>
              <a:t>Gemensamma riktlinjer för hela Åland</a:t>
            </a:r>
          </a:p>
          <a:p>
            <a:r>
              <a:rPr lang="sv-SE" sz="2800" dirty="0">
                <a:solidFill>
                  <a:schemeClr val="bg1"/>
                </a:solidFill>
              </a:rPr>
              <a:t>Arbeta förebyggande</a:t>
            </a: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68276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44A94F5-CEB8-DB67-D942-4463C408E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3051" y="1875453"/>
            <a:ext cx="10666949" cy="4049485"/>
          </a:xfrm>
        </p:spPr>
        <p:txBody>
          <a:bodyPr numCol="3">
            <a:normAutofit/>
          </a:bodyPr>
          <a:lstStyle/>
          <a:p>
            <a:r>
              <a:rPr lang="sv-SE" sz="2200" u="sng" dirty="0">
                <a:solidFill>
                  <a:schemeClr val="bg1"/>
                </a:solidFill>
              </a:rPr>
              <a:t>Riskfaktorer</a:t>
            </a:r>
            <a:r>
              <a:rPr lang="sv-SE" sz="2200" dirty="0">
                <a:solidFill>
                  <a:schemeClr val="bg1"/>
                </a:solidFill>
              </a:rPr>
              <a:t>:</a:t>
            </a:r>
            <a:br>
              <a:rPr lang="sv-SE" sz="2200" dirty="0">
                <a:solidFill>
                  <a:schemeClr val="bg1"/>
                </a:solidFill>
              </a:rPr>
            </a:br>
            <a:br>
              <a:rPr lang="sv-SE" sz="2200" dirty="0">
                <a:solidFill>
                  <a:schemeClr val="bg1"/>
                </a:solidFill>
              </a:rPr>
            </a:br>
            <a:r>
              <a:rPr lang="sv-SE" sz="2200" dirty="0">
                <a:solidFill>
                  <a:schemeClr val="bg1"/>
                </a:solidFill>
              </a:rPr>
              <a:t>- Högt blodtryck</a:t>
            </a:r>
            <a:br>
              <a:rPr lang="sv-SE" sz="2200" dirty="0">
                <a:solidFill>
                  <a:schemeClr val="bg1"/>
                </a:solidFill>
              </a:rPr>
            </a:br>
            <a:r>
              <a:rPr lang="sv-SE" sz="2200" dirty="0">
                <a:solidFill>
                  <a:schemeClr val="bg1"/>
                </a:solidFill>
              </a:rPr>
              <a:t>- Fetma</a:t>
            </a:r>
            <a:br>
              <a:rPr lang="sv-SE" sz="2200" dirty="0">
                <a:solidFill>
                  <a:schemeClr val="bg1"/>
                </a:solidFill>
              </a:rPr>
            </a:br>
            <a:r>
              <a:rPr lang="sv-SE" sz="2200" dirty="0">
                <a:solidFill>
                  <a:schemeClr val="bg1"/>
                </a:solidFill>
              </a:rPr>
              <a:t>- Diabetes</a:t>
            </a:r>
            <a:br>
              <a:rPr lang="sv-SE" sz="2200" dirty="0">
                <a:solidFill>
                  <a:schemeClr val="bg1"/>
                </a:solidFill>
              </a:rPr>
            </a:br>
            <a:r>
              <a:rPr lang="sv-SE" sz="2200" dirty="0">
                <a:solidFill>
                  <a:schemeClr val="bg1"/>
                </a:solidFill>
              </a:rPr>
              <a:t>- Depression</a:t>
            </a:r>
            <a:br>
              <a:rPr lang="sv-SE" sz="2200" dirty="0">
                <a:solidFill>
                  <a:schemeClr val="bg1"/>
                </a:solidFill>
              </a:rPr>
            </a:br>
            <a:r>
              <a:rPr lang="sv-SE" sz="2200" dirty="0">
                <a:solidFill>
                  <a:schemeClr val="bg1"/>
                </a:solidFill>
              </a:rPr>
              <a:t>- Rökning</a:t>
            </a:r>
            <a:br>
              <a:rPr lang="sv-SE" sz="2200" dirty="0">
                <a:solidFill>
                  <a:schemeClr val="bg1"/>
                </a:solidFill>
              </a:rPr>
            </a:br>
            <a:r>
              <a:rPr lang="sv-SE" sz="2200" dirty="0">
                <a:solidFill>
                  <a:schemeClr val="bg1"/>
                </a:solidFill>
              </a:rPr>
              <a:t>- Högt alkoholintag</a:t>
            </a:r>
            <a:br>
              <a:rPr lang="sv-SE" sz="2200" dirty="0">
                <a:solidFill>
                  <a:schemeClr val="bg1"/>
                </a:solidFill>
              </a:rPr>
            </a:br>
            <a:r>
              <a:rPr lang="sv-SE" sz="2200" dirty="0">
                <a:solidFill>
                  <a:schemeClr val="bg1"/>
                </a:solidFill>
              </a:rPr>
              <a:t>- Social isolering</a:t>
            </a:r>
            <a:br>
              <a:rPr lang="sv-SE" sz="2200" dirty="0">
                <a:solidFill>
                  <a:schemeClr val="bg1"/>
                </a:solidFill>
              </a:rPr>
            </a:br>
            <a:r>
              <a:rPr lang="sv-SE" sz="2200" dirty="0">
                <a:solidFill>
                  <a:schemeClr val="bg1"/>
                </a:solidFill>
              </a:rPr>
              <a:t>- Hörselproblem</a:t>
            </a:r>
            <a:br>
              <a:rPr lang="sv-SE" sz="2200" dirty="0">
                <a:solidFill>
                  <a:schemeClr val="bg1"/>
                </a:solidFill>
              </a:rPr>
            </a:br>
            <a:r>
              <a:rPr lang="sv-SE" sz="2200" dirty="0">
                <a:solidFill>
                  <a:schemeClr val="bg1"/>
                </a:solidFill>
              </a:rPr>
              <a:t>- Hjärnskador</a:t>
            </a:r>
            <a:br>
              <a:rPr lang="sv-SE" sz="2200" dirty="0">
                <a:solidFill>
                  <a:schemeClr val="bg1"/>
                </a:solidFill>
              </a:rPr>
            </a:br>
            <a:r>
              <a:rPr lang="sv-SE" sz="2200" dirty="0">
                <a:solidFill>
                  <a:schemeClr val="bg1"/>
                </a:solidFill>
              </a:rPr>
              <a:t>- Luftföroreningar</a:t>
            </a:r>
            <a:br>
              <a:rPr lang="sv-SE" sz="2200" dirty="0">
                <a:solidFill>
                  <a:schemeClr val="bg1"/>
                </a:solidFill>
              </a:rPr>
            </a:br>
            <a:br>
              <a:rPr lang="sv-SE" sz="2200" dirty="0">
                <a:solidFill>
                  <a:schemeClr val="bg1"/>
                </a:solidFill>
              </a:rPr>
            </a:br>
            <a:r>
              <a:rPr lang="sv-SE" sz="2200" u="sng" dirty="0">
                <a:solidFill>
                  <a:schemeClr val="bg1"/>
                </a:solidFill>
              </a:rPr>
              <a:t>Nyupptäckta riskfaktorer</a:t>
            </a:r>
            <a:r>
              <a:rPr lang="sv-SE" sz="2200" dirty="0">
                <a:solidFill>
                  <a:schemeClr val="bg1"/>
                </a:solidFill>
              </a:rPr>
              <a:t>:</a:t>
            </a:r>
            <a:br>
              <a:rPr lang="sv-SE" sz="2200" u="sng" dirty="0">
                <a:solidFill>
                  <a:schemeClr val="bg1"/>
                </a:solidFill>
              </a:rPr>
            </a:br>
            <a:br>
              <a:rPr lang="sv-SE" sz="2200" dirty="0">
                <a:solidFill>
                  <a:schemeClr val="bg1"/>
                </a:solidFill>
              </a:rPr>
            </a:br>
            <a:r>
              <a:rPr lang="sv-SE" sz="2200" dirty="0">
                <a:solidFill>
                  <a:schemeClr val="bg1"/>
                </a:solidFill>
              </a:rPr>
              <a:t>- Ensamhet</a:t>
            </a:r>
            <a:br>
              <a:rPr lang="sv-SE" sz="2200" dirty="0">
                <a:solidFill>
                  <a:schemeClr val="bg1"/>
                </a:solidFill>
              </a:rPr>
            </a:br>
            <a:r>
              <a:rPr lang="sv-SE" sz="2200" dirty="0">
                <a:solidFill>
                  <a:schemeClr val="bg1"/>
                </a:solidFill>
              </a:rPr>
              <a:t>- Känsla av hopplöshet</a:t>
            </a:r>
            <a:br>
              <a:rPr lang="sv-SE" sz="2200" dirty="0">
                <a:solidFill>
                  <a:schemeClr val="bg1"/>
                </a:solidFill>
              </a:rPr>
            </a:br>
            <a:r>
              <a:rPr lang="sv-SE" sz="2200" dirty="0">
                <a:solidFill>
                  <a:schemeClr val="bg1"/>
                </a:solidFill>
              </a:rPr>
              <a:t>- Stress</a:t>
            </a:r>
            <a:br>
              <a:rPr lang="sv-SE" sz="2200" dirty="0">
                <a:solidFill>
                  <a:schemeClr val="bg1"/>
                </a:solidFill>
              </a:rPr>
            </a:br>
            <a:r>
              <a:rPr lang="sv-SE" sz="2200" dirty="0">
                <a:solidFill>
                  <a:schemeClr val="bg1"/>
                </a:solidFill>
              </a:rPr>
              <a:t>- Sömnstörning</a:t>
            </a:r>
            <a:br>
              <a:rPr lang="sv-SE" sz="2200" dirty="0">
                <a:solidFill>
                  <a:schemeClr val="bg1"/>
                </a:solidFill>
              </a:rPr>
            </a:br>
            <a:r>
              <a:rPr lang="sv-SE" sz="2200" dirty="0">
                <a:solidFill>
                  <a:schemeClr val="bg1"/>
                </a:solidFill>
              </a:rPr>
              <a:t>- Bristande munhälsa</a:t>
            </a:r>
            <a:br>
              <a:rPr lang="sv-SE" sz="2200" dirty="0">
                <a:solidFill>
                  <a:schemeClr val="bg1"/>
                </a:solidFill>
              </a:rPr>
            </a:br>
            <a:r>
              <a:rPr lang="sv-SE" sz="2200" dirty="0">
                <a:solidFill>
                  <a:schemeClr val="bg1"/>
                </a:solidFill>
              </a:rPr>
              <a:t>- Infektioner, ex. Covid-19</a:t>
            </a:r>
            <a:br>
              <a:rPr lang="sv-SE" sz="2200" dirty="0">
                <a:solidFill>
                  <a:schemeClr val="bg1"/>
                </a:solidFill>
              </a:rPr>
            </a:br>
            <a:br>
              <a:rPr lang="sv-SE" sz="2200" dirty="0">
                <a:solidFill>
                  <a:schemeClr val="bg1"/>
                </a:solidFill>
              </a:rPr>
            </a:br>
            <a:br>
              <a:rPr lang="sv-SE" sz="2200" dirty="0">
                <a:solidFill>
                  <a:schemeClr val="bg1"/>
                </a:solidFill>
              </a:rPr>
            </a:br>
            <a:br>
              <a:rPr lang="sv-SE" sz="2200" dirty="0">
                <a:solidFill>
                  <a:schemeClr val="bg1"/>
                </a:solidFill>
              </a:rPr>
            </a:br>
            <a:br>
              <a:rPr lang="sv-SE" sz="2200" dirty="0">
                <a:solidFill>
                  <a:schemeClr val="bg1"/>
                </a:solidFill>
              </a:rPr>
            </a:br>
            <a:br>
              <a:rPr lang="sv-SE" sz="2200" dirty="0">
                <a:solidFill>
                  <a:schemeClr val="bg1"/>
                </a:solidFill>
              </a:rPr>
            </a:br>
            <a:r>
              <a:rPr lang="sv-SE" sz="2200" u="sng" dirty="0">
                <a:solidFill>
                  <a:schemeClr val="bg1"/>
                </a:solidFill>
              </a:rPr>
              <a:t>Skyddande</a:t>
            </a:r>
            <a:r>
              <a:rPr lang="sv-SE" sz="2200" dirty="0">
                <a:solidFill>
                  <a:schemeClr val="bg1"/>
                </a:solidFill>
              </a:rPr>
              <a:t> </a:t>
            </a:r>
            <a:r>
              <a:rPr lang="sv-SE" sz="2200" u="sng" dirty="0">
                <a:solidFill>
                  <a:schemeClr val="bg1"/>
                </a:solidFill>
              </a:rPr>
              <a:t>faktorer</a:t>
            </a:r>
            <a:r>
              <a:rPr lang="sv-SE" sz="2200" dirty="0">
                <a:solidFill>
                  <a:schemeClr val="bg1"/>
                </a:solidFill>
              </a:rPr>
              <a:t>:</a:t>
            </a:r>
            <a:br>
              <a:rPr lang="sv-SE" sz="2200" dirty="0">
                <a:solidFill>
                  <a:schemeClr val="bg1"/>
                </a:solidFill>
              </a:rPr>
            </a:br>
            <a:br>
              <a:rPr lang="sv-SE" sz="2200" dirty="0">
                <a:solidFill>
                  <a:schemeClr val="bg1"/>
                </a:solidFill>
              </a:rPr>
            </a:br>
            <a:r>
              <a:rPr lang="sv-SE" sz="2200" dirty="0">
                <a:solidFill>
                  <a:schemeClr val="bg1"/>
                </a:solidFill>
              </a:rPr>
              <a:t>- Hälsosam mångsidig kost</a:t>
            </a:r>
            <a:br>
              <a:rPr lang="sv-SE" sz="2200" dirty="0">
                <a:solidFill>
                  <a:schemeClr val="bg1"/>
                </a:solidFill>
              </a:rPr>
            </a:br>
            <a:r>
              <a:rPr lang="sv-SE" sz="2200" dirty="0">
                <a:solidFill>
                  <a:schemeClr val="bg1"/>
                </a:solidFill>
              </a:rPr>
              <a:t>- Fysisk aktivitet</a:t>
            </a:r>
            <a:br>
              <a:rPr lang="sv-SE" sz="2200" dirty="0">
                <a:solidFill>
                  <a:schemeClr val="bg1"/>
                </a:solidFill>
              </a:rPr>
            </a:br>
            <a:r>
              <a:rPr lang="sv-SE" sz="2200" dirty="0">
                <a:solidFill>
                  <a:schemeClr val="bg1"/>
                </a:solidFill>
              </a:rPr>
              <a:t>- Mental aktivitet</a:t>
            </a:r>
            <a:br>
              <a:rPr lang="sv-SE" sz="2200" dirty="0">
                <a:solidFill>
                  <a:schemeClr val="bg1"/>
                </a:solidFill>
              </a:rPr>
            </a:br>
            <a:r>
              <a:rPr lang="sv-SE" sz="2200" dirty="0">
                <a:solidFill>
                  <a:schemeClr val="bg1"/>
                </a:solidFill>
              </a:rPr>
              <a:t>- Sociala kontakter</a:t>
            </a:r>
            <a:br>
              <a:rPr lang="sv-SE" sz="2200" dirty="0">
                <a:solidFill>
                  <a:schemeClr val="bg1"/>
                </a:solidFill>
              </a:rPr>
            </a:br>
            <a:r>
              <a:rPr lang="sv-SE" sz="2200" dirty="0">
                <a:solidFill>
                  <a:schemeClr val="bg1"/>
                </a:solidFill>
              </a:rPr>
              <a:t>- Utbildning</a:t>
            </a:r>
            <a:br>
              <a:rPr lang="sv-SE" sz="2200" dirty="0">
                <a:solidFill>
                  <a:schemeClr val="bg1"/>
                </a:solidFill>
              </a:rPr>
            </a:br>
            <a:r>
              <a:rPr lang="sv-SE" sz="2200" dirty="0">
                <a:solidFill>
                  <a:schemeClr val="bg1"/>
                </a:solidFill>
              </a:rPr>
              <a:t>		</a:t>
            </a:r>
            <a:br>
              <a:rPr lang="sv-SE" sz="2200" dirty="0">
                <a:solidFill>
                  <a:schemeClr val="bg1"/>
                </a:solidFill>
              </a:rPr>
            </a:br>
            <a:br>
              <a:rPr lang="sv-SE" sz="2000" dirty="0">
                <a:solidFill>
                  <a:schemeClr val="bg1"/>
                </a:solidFill>
              </a:rPr>
            </a:br>
            <a:endParaRPr lang="sv-FI" sz="2000" dirty="0">
              <a:solidFill>
                <a:schemeClr val="bg1"/>
              </a:solidFill>
            </a:endParaRP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7ECA6B3-F4E1-7143-3D36-BDB5E96C15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8952" y="65315"/>
            <a:ext cx="10671048" cy="1707501"/>
          </a:xfrm>
        </p:spPr>
        <p:txBody>
          <a:bodyPr>
            <a:normAutofit fontScale="85000" lnSpcReduction="20000"/>
          </a:bodyPr>
          <a:lstStyle/>
          <a:p>
            <a:pPr algn="ctr"/>
            <a:endParaRPr lang="sv-SE" sz="4000">
              <a:solidFill>
                <a:schemeClr val="bg1"/>
              </a:solidFill>
            </a:endParaRPr>
          </a:p>
          <a:p>
            <a:pPr algn="ctr"/>
            <a:r>
              <a:rPr lang="sv-SE" sz="4300">
                <a:solidFill>
                  <a:schemeClr val="bg1"/>
                </a:solidFill>
              </a:rPr>
              <a:t>FÖREBYGGANDE </a:t>
            </a:r>
            <a:endParaRPr lang="sv-SE" sz="3500">
              <a:solidFill>
                <a:schemeClr val="bg1"/>
              </a:solidFill>
            </a:endParaRPr>
          </a:p>
          <a:p>
            <a:pPr algn="ctr"/>
            <a:r>
              <a:rPr lang="sv-SE" sz="2600">
                <a:solidFill>
                  <a:schemeClr val="bg1"/>
                </a:solidFill>
              </a:rPr>
              <a:t>FÖRÄNDRINGSBARA RISKFAKTORER OCH SKYDDANDE MÖJLIGHETER</a:t>
            </a:r>
          </a:p>
          <a:p>
            <a:pPr algn="ctr"/>
            <a:endParaRPr lang="sv-SE" sz="2400">
              <a:solidFill>
                <a:schemeClr val="bg1"/>
              </a:solidFill>
            </a:endParaRP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D749ABEA-2734-2B96-4D96-53501BB0CF33}"/>
              </a:ext>
            </a:extLst>
          </p:cNvPr>
          <p:cNvSpPr txBox="1"/>
          <p:nvPr/>
        </p:nvSpPr>
        <p:spPr>
          <a:xfrm>
            <a:off x="758952" y="5663328"/>
            <a:ext cx="10671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2800">
                <a:solidFill>
                  <a:schemeClr val="bg1"/>
                </a:solidFill>
              </a:rPr>
              <a:t>Möjligheten att förebygga demens ligger på ca 40 %!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53D2065E-B476-471C-647D-E59D1EB09C99}"/>
              </a:ext>
            </a:extLst>
          </p:cNvPr>
          <p:cNvSpPr txBox="1"/>
          <p:nvPr/>
        </p:nvSpPr>
        <p:spPr>
          <a:xfrm>
            <a:off x="1828800" y="6423353"/>
            <a:ext cx="89107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1400">
                <a:solidFill>
                  <a:schemeClr val="bg1"/>
                </a:solidFill>
              </a:rPr>
              <a:t>Källa: </a:t>
            </a:r>
            <a:r>
              <a:rPr lang="sv-SE" sz="1400" err="1">
                <a:solidFill>
                  <a:schemeClr val="bg1"/>
                </a:solidFill>
              </a:rPr>
              <a:t>Kivipelto</a:t>
            </a:r>
            <a:r>
              <a:rPr lang="sv-SE" sz="1400">
                <a:solidFill>
                  <a:schemeClr val="bg1"/>
                </a:solidFill>
              </a:rPr>
              <a:t>, M. &amp; </a:t>
            </a:r>
            <a:r>
              <a:rPr lang="sv-SE" sz="1400" err="1">
                <a:solidFill>
                  <a:schemeClr val="bg1"/>
                </a:solidFill>
              </a:rPr>
              <a:t>Hellénius</a:t>
            </a:r>
            <a:r>
              <a:rPr lang="sv-SE" sz="1400">
                <a:solidFill>
                  <a:schemeClr val="bg1"/>
                </a:solidFill>
              </a:rPr>
              <a:t>, M-L. (2021 sid. 24), </a:t>
            </a:r>
            <a:r>
              <a:rPr lang="sv-SE" sz="1400" i="1">
                <a:solidFill>
                  <a:schemeClr val="bg1"/>
                </a:solidFill>
              </a:rPr>
              <a:t>HJÄRNHÄLSA PÅ DINA FEM FINGRAR</a:t>
            </a:r>
            <a:endParaRPr lang="sv-FI" sz="14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931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C5176844-69C3-4F79-BE38-EA5BDDF4FE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592F485B-A26C-6403-7747-064FD9C094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952" y="420624"/>
            <a:ext cx="10667998" cy="1555411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sv-FI" dirty="0">
                <a:solidFill>
                  <a:schemeClr val="bg1"/>
                </a:solidFill>
              </a:rPr>
              <a:t>FINGER-studien</a:t>
            </a:r>
            <a:br>
              <a:rPr lang="sv-FI" dirty="0">
                <a:solidFill>
                  <a:schemeClr val="bg1"/>
                </a:solidFill>
              </a:rPr>
            </a:br>
            <a:r>
              <a:rPr lang="sv-FI" sz="1800" dirty="0" err="1">
                <a:solidFill>
                  <a:schemeClr val="bg1"/>
                </a:solidFill>
              </a:rPr>
              <a:t>Miia</a:t>
            </a:r>
            <a:r>
              <a:rPr lang="sv-FI" sz="1800" dirty="0">
                <a:solidFill>
                  <a:schemeClr val="bg1"/>
                </a:solidFill>
              </a:rPr>
              <a:t> </a:t>
            </a:r>
            <a:r>
              <a:rPr lang="sv-FI" sz="1800" dirty="0" err="1">
                <a:solidFill>
                  <a:schemeClr val="bg1"/>
                </a:solidFill>
              </a:rPr>
              <a:t>Kivipelto</a:t>
            </a:r>
            <a:r>
              <a:rPr lang="sv-FI" sz="1800" dirty="0">
                <a:solidFill>
                  <a:schemeClr val="bg1"/>
                </a:solidFill>
              </a:rPr>
              <a:t> m.fl. (2015). Stort samarbete mellan flera universitet och aktörer i Finland och Sverige: KI, Umeå Universitet, THL, Östra Finlands Universitet, Åbo Universitet, Helsingfors Universitet, Uleåborg Universitet</a:t>
            </a:r>
            <a:endParaRPr lang="sv-FI" dirty="0">
              <a:solidFill>
                <a:schemeClr val="bg1"/>
              </a:solidFill>
            </a:endParaRP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4D5E13B1-3A31-47C7-8474-7A3DE60068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843888" y="1976039"/>
            <a:ext cx="10515600" cy="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latshållare för innehåll 6" descr="En bild som visar handbeklädnad, himmel, kläder, växt&#10;&#10;Automatiskt genererad beskrivning">
            <a:extLst>
              <a:ext uri="{FF2B5EF4-FFF2-40B4-BE49-F238E27FC236}">
                <a16:creationId xmlns:a16="http://schemas.microsoft.com/office/drawing/2014/main" id="{C95A9F51-94DB-E94F-8F32-4D8B37A7F99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26" r="2" b="2"/>
          <a:stretch/>
        </p:blipFill>
        <p:spPr>
          <a:xfrm>
            <a:off x="429209" y="2202303"/>
            <a:ext cx="5662427" cy="3510336"/>
          </a:xfrm>
          <a:prstGeom prst="rect">
            <a:avLst/>
          </a:prstGeom>
        </p:spPr>
      </p:pic>
      <p:sp>
        <p:nvSpPr>
          <p:cNvPr id="39" name="Content Placeholder 38">
            <a:extLst>
              <a:ext uri="{FF2B5EF4-FFF2-40B4-BE49-F238E27FC236}">
                <a16:creationId xmlns:a16="http://schemas.microsoft.com/office/drawing/2014/main" id="{9BC3A04B-8DFB-EDC6-6DB5-F5D23E0C8B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25386" y="2202303"/>
            <a:ext cx="5104485" cy="4655696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sv-FI" dirty="0">
                <a:solidFill>
                  <a:schemeClr val="bg1"/>
                </a:solidFill>
              </a:rPr>
              <a:t>Hälsosam, mångsidig kost</a:t>
            </a:r>
          </a:p>
          <a:p>
            <a:pPr marL="457200" indent="-457200">
              <a:buAutoNum type="arabicPeriod"/>
            </a:pPr>
            <a:r>
              <a:rPr lang="sv-FI" dirty="0">
                <a:solidFill>
                  <a:schemeClr val="bg1"/>
                </a:solidFill>
              </a:rPr>
              <a:t>Fysisk aktivitet</a:t>
            </a:r>
          </a:p>
          <a:p>
            <a:pPr marL="457200" indent="-457200">
              <a:buAutoNum type="arabicPeriod"/>
            </a:pPr>
            <a:r>
              <a:rPr lang="sv-FI" dirty="0">
                <a:solidFill>
                  <a:schemeClr val="bg1"/>
                </a:solidFill>
              </a:rPr>
              <a:t>Hjärngymnastik</a:t>
            </a:r>
          </a:p>
          <a:p>
            <a:pPr marL="457200" indent="-457200">
              <a:buAutoNum type="arabicPeriod"/>
            </a:pPr>
            <a:r>
              <a:rPr lang="sv-FI" dirty="0">
                <a:solidFill>
                  <a:schemeClr val="bg1"/>
                </a:solidFill>
              </a:rPr>
              <a:t>Sociala aktiviteter</a:t>
            </a:r>
          </a:p>
          <a:p>
            <a:pPr marL="457200" indent="-457200">
              <a:buAutoNum type="arabicPeriod"/>
            </a:pPr>
            <a:r>
              <a:rPr lang="sv-FI" dirty="0">
                <a:solidFill>
                  <a:schemeClr val="bg1"/>
                </a:solidFill>
              </a:rPr>
              <a:t>Kontroll av hälsostatus (blod- och kärlrelaterade faktorer)</a:t>
            </a:r>
          </a:p>
          <a:p>
            <a:pPr marL="0" indent="0">
              <a:buNone/>
            </a:pPr>
            <a:r>
              <a:rPr lang="sv-FI" sz="1600" dirty="0">
                <a:solidFill>
                  <a:schemeClr val="bg1"/>
                </a:solidFill>
              </a:rPr>
              <a:t>Studien visat att hjärnhälsan förbättrades med 25 %</a:t>
            </a:r>
          </a:p>
          <a:p>
            <a:pPr>
              <a:buFontTx/>
              <a:buChar char="-"/>
            </a:pPr>
            <a:r>
              <a:rPr lang="sv-FI" sz="1600" dirty="0">
                <a:solidFill>
                  <a:schemeClr val="bg1"/>
                </a:solidFill>
              </a:rPr>
              <a:t>Exekutiv funktion  (planeringsförmåga och problemlösning) 83 % bättre</a:t>
            </a:r>
          </a:p>
          <a:p>
            <a:pPr>
              <a:buFontTx/>
              <a:buChar char="-"/>
            </a:pPr>
            <a:r>
              <a:rPr lang="sv-FI" sz="1600" dirty="0">
                <a:solidFill>
                  <a:schemeClr val="bg1"/>
                </a:solidFill>
              </a:rPr>
              <a:t>Psykomotorisk snabbhet blev 150 % bättre</a:t>
            </a:r>
          </a:p>
          <a:p>
            <a:pPr>
              <a:buFontTx/>
              <a:buChar char="-"/>
            </a:pPr>
            <a:r>
              <a:rPr lang="sv-FI" sz="1600" dirty="0">
                <a:solidFill>
                  <a:schemeClr val="bg1"/>
                </a:solidFill>
              </a:rPr>
              <a:t>Minnet (mer komplexa minnesuppgifter) blev 40 % bättre</a:t>
            </a:r>
          </a:p>
          <a:p>
            <a:pPr>
              <a:buFontTx/>
              <a:buChar char="-"/>
            </a:pPr>
            <a:endParaRPr lang="sv-FI" sz="16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6" name="Freeform 6">
            <a:extLst>
              <a:ext uri="{FF2B5EF4-FFF2-40B4-BE49-F238E27FC236}">
                <a16:creationId xmlns:a16="http://schemas.microsoft.com/office/drawing/2014/main" id="{A101E513-AF74-4E9D-A31F-9966425072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5783564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65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F7E7647-3DA5-C15B-2879-00B61C3DA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682" y="758952"/>
            <a:ext cx="3280528" cy="4754880"/>
          </a:xfrm>
        </p:spPr>
        <p:txBody>
          <a:bodyPr>
            <a:normAutofit/>
          </a:bodyPr>
          <a:lstStyle/>
          <a:p>
            <a:pPr algn="ctr"/>
            <a:br>
              <a:rPr lang="sv-SE" sz="4800" dirty="0">
                <a:solidFill>
                  <a:schemeClr val="bg1"/>
                </a:solidFill>
              </a:rPr>
            </a:br>
            <a:br>
              <a:rPr lang="sv-SE" sz="4800" dirty="0">
                <a:solidFill>
                  <a:schemeClr val="bg1"/>
                </a:solidFill>
              </a:rPr>
            </a:br>
            <a:r>
              <a:rPr lang="sv-SE" sz="4800" dirty="0">
                <a:solidFill>
                  <a:schemeClr val="bg1"/>
                </a:solidFill>
              </a:rPr>
              <a:t>Vad menas med VÄRDIGT?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A26F206-88A1-7780-472F-D8FCA09A05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04734" y="282802"/>
            <a:ext cx="7725266" cy="6575197"/>
          </a:xfrm>
        </p:spPr>
        <p:txBody>
          <a:bodyPr>
            <a:normAutofit/>
          </a:bodyPr>
          <a:lstStyle/>
          <a:p>
            <a:r>
              <a:rPr lang="sv-SE" sz="2800" dirty="0">
                <a:solidFill>
                  <a:schemeClr val="bg1"/>
                </a:solidFill>
              </a:rPr>
              <a:t>Att vi är trygga och blir sedda</a:t>
            </a:r>
          </a:p>
          <a:p>
            <a:r>
              <a:rPr lang="sv-SE" sz="2800" dirty="0">
                <a:solidFill>
                  <a:schemeClr val="bg1"/>
                </a:solidFill>
              </a:rPr>
              <a:t>Att vi träffar återkommande personal</a:t>
            </a:r>
          </a:p>
          <a:p>
            <a:r>
              <a:rPr lang="sv-SE" sz="2800" dirty="0">
                <a:solidFill>
                  <a:schemeClr val="bg1"/>
                </a:solidFill>
              </a:rPr>
              <a:t>Att det finns genomtänkta rutiner</a:t>
            </a:r>
          </a:p>
          <a:p>
            <a:r>
              <a:rPr lang="sv-SE" sz="2800" dirty="0">
                <a:solidFill>
                  <a:schemeClr val="bg1"/>
                </a:solidFill>
              </a:rPr>
              <a:t>Att vi får medverka i meningsfulla aktiviteter (som kan vara olika för olika personer)</a:t>
            </a:r>
          </a:p>
          <a:p>
            <a:r>
              <a:rPr lang="sv-SE" sz="2800" dirty="0">
                <a:solidFill>
                  <a:schemeClr val="bg1"/>
                </a:solidFill>
              </a:rPr>
              <a:t>Att vi INTE blir sittande i våra rum eller på en stol ENSAMMA för länge</a:t>
            </a:r>
          </a:p>
          <a:p>
            <a:r>
              <a:rPr lang="sv-SE" sz="2800" dirty="0">
                <a:solidFill>
                  <a:schemeClr val="bg1"/>
                </a:solidFill>
              </a:rPr>
              <a:t>Att vi får ett varmt stillsamt bemötande med närvaro</a:t>
            </a:r>
          </a:p>
          <a:p>
            <a:r>
              <a:rPr lang="sv-SE" sz="2800" dirty="0">
                <a:solidFill>
                  <a:schemeClr val="bg1"/>
                </a:solidFill>
              </a:rPr>
              <a:t>Där det finns TID att uppfatta vem personen är och vad som kan finnas bakom oron…</a:t>
            </a:r>
          </a:p>
          <a:p>
            <a:pPr marL="0" indent="0" algn="ctr">
              <a:buNone/>
            </a:pPr>
            <a:r>
              <a:rPr lang="sv-SE" sz="2800" dirty="0">
                <a:solidFill>
                  <a:schemeClr val="bg1"/>
                </a:solidFill>
              </a:rPr>
              <a:t>DIKT – </a:t>
            </a:r>
            <a:r>
              <a:rPr lang="sv-SE" sz="2800" i="1" dirty="0">
                <a:solidFill>
                  <a:schemeClr val="bg1"/>
                </a:solidFill>
              </a:rPr>
              <a:t>När jag vandrar </a:t>
            </a:r>
            <a:r>
              <a:rPr lang="sv-SE" sz="2800" dirty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endParaRPr lang="sv-SE" sz="2800" i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  <a:p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10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>
            <a:extLst>
              <a:ext uri="{FF2B5EF4-FFF2-40B4-BE49-F238E27FC236}">
                <a16:creationId xmlns:a16="http://schemas.microsoft.com/office/drawing/2014/main" id="{2D3FFA92-EC92-98FC-B608-458F4196EA6E}"/>
              </a:ext>
            </a:extLst>
          </p:cNvPr>
          <p:cNvSpPr txBox="1"/>
          <p:nvPr/>
        </p:nvSpPr>
        <p:spPr>
          <a:xfrm>
            <a:off x="0" y="69574"/>
            <a:ext cx="12192000" cy="70480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sv-SE" sz="2800" dirty="0">
              <a:solidFill>
                <a:schemeClr val="bg1"/>
              </a:solidFill>
            </a:endParaRPr>
          </a:p>
          <a:p>
            <a:pPr algn="ctr"/>
            <a:r>
              <a:rPr lang="sv-SE" sz="2800" dirty="0">
                <a:solidFill>
                  <a:schemeClr val="bg1"/>
                </a:solidFill>
              </a:rPr>
              <a:t>När jag vandrar</a:t>
            </a:r>
          </a:p>
          <a:p>
            <a:pPr algn="ctr"/>
            <a:r>
              <a:rPr lang="sv-SE" sz="2400" dirty="0">
                <a:solidFill>
                  <a:schemeClr val="bg1"/>
                </a:solidFill>
              </a:rPr>
              <a:t>Säg inte åt mig att komma och sätta mig. Vandra med mig.</a:t>
            </a:r>
          </a:p>
          <a:p>
            <a:pPr algn="ctr"/>
            <a:r>
              <a:rPr lang="sv-SE" sz="2400" dirty="0">
                <a:solidFill>
                  <a:schemeClr val="bg1"/>
                </a:solidFill>
              </a:rPr>
              <a:t>Det kan bero på att jag är hungrig, törstig, behöver gå på toaletten. </a:t>
            </a:r>
          </a:p>
          <a:p>
            <a:pPr algn="ctr"/>
            <a:r>
              <a:rPr lang="sv-SE" sz="2400" dirty="0">
                <a:solidFill>
                  <a:schemeClr val="bg1"/>
                </a:solidFill>
              </a:rPr>
              <a:t>Eller så bara sträcka på benen.</a:t>
            </a:r>
          </a:p>
          <a:p>
            <a:pPr algn="ctr"/>
            <a:r>
              <a:rPr lang="sv-SE" sz="2400" dirty="0">
                <a:solidFill>
                  <a:schemeClr val="bg1"/>
                </a:solidFill>
              </a:rPr>
              <a:t>När jag ropar på min mamma (även om jag är nittio!). Säg inte att hon har dött.</a:t>
            </a:r>
          </a:p>
          <a:p>
            <a:pPr algn="ctr"/>
            <a:r>
              <a:rPr lang="sv-SE" sz="2400" dirty="0">
                <a:solidFill>
                  <a:schemeClr val="bg1"/>
                </a:solidFill>
              </a:rPr>
              <a:t>Lugna mig, krama mig, fråga mig om henne.</a:t>
            </a:r>
          </a:p>
          <a:p>
            <a:pPr algn="ctr"/>
            <a:r>
              <a:rPr lang="sv-SE" sz="2400" dirty="0">
                <a:solidFill>
                  <a:schemeClr val="bg1"/>
                </a:solidFill>
              </a:rPr>
              <a:t>Det kan vara så att jag letar efter säkerheten,</a:t>
            </a:r>
          </a:p>
          <a:p>
            <a:pPr algn="ctr"/>
            <a:r>
              <a:rPr lang="sv-SE" sz="2400" dirty="0">
                <a:solidFill>
                  <a:schemeClr val="bg1"/>
                </a:solidFill>
              </a:rPr>
              <a:t>som min mamma en gång gav mig.</a:t>
            </a:r>
          </a:p>
          <a:p>
            <a:pPr algn="ctr"/>
            <a:r>
              <a:rPr lang="sv-SE" sz="2400" dirty="0">
                <a:solidFill>
                  <a:schemeClr val="bg1"/>
                </a:solidFill>
              </a:rPr>
              <a:t>När jag ropar. Snälla, be mig inte att vara tyst... eller gå förbi.</a:t>
            </a:r>
          </a:p>
          <a:p>
            <a:pPr algn="ctr"/>
            <a:r>
              <a:rPr lang="sv-SE" sz="2400" dirty="0">
                <a:solidFill>
                  <a:schemeClr val="bg1"/>
                </a:solidFill>
              </a:rPr>
              <a:t>Jag försöker säga dig en sak, men har svårt att säga vad.</a:t>
            </a:r>
          </a:p>
          <a:p>
            <a:pPr algn="ctr"/>
            <a:r>
              <a:rPr lang="sv-SE" sz="2400" dirty="0">
                <a:solidFill>
                  <a:schemeClr val="bg1"/>
                </a:solidFill>
              </a:rPr>
              <a:t>Ha tålamod. Försök ta reda på det. Jag kan ha ont.</a:t>
            </a:r>
          </a:p>
          <a:p>
            <a:pPr algn="ctr"/>
            <a:r>
              <a:rPr lang="sv-SE" sz="2400" dirty="0">
                <a:solidFill>
                  <a:schemeClr val="bg1"/>
                </a:solidFill>
              </a:rPr>
              <a:t>När jag blir upprörd eller verkar arg. Sträck dig inte efter medicinerna först.</a:t>
            </a:r>
          </a:p>
          <a:p>
            <a:pPr algn="ctr"/>
            <a:r>
              <a:rPr lang="sv-SE" sz="2400" dirty="0">
                <a:solidFill>
                  <a:schemeClr val="bg1"/>
                </a:solidFill>
              </a:rPr>
              <a:t>Jag försöker säga dig en sak.</a:t>
            </a:r>
          </a:p>
          <a:p>
            <a:pPr algn="ctr"/>
            <a:r>
              <a:rPr lang="sv-SE" sz="2400" dirty="0">
                <a:solidFill>
                  <a:schemeClr val="bg1"/>
                </a:solidFill>
              </a:rPr>
              <a:t>Det kan vara för varmt, för ljust, för bullrigt.</a:t>
            </a:r>
          </a:p>
          <a:p>
            <a:pPr algn="ctr"/>
            <a:r>
              <a:rPr lang="sv-SE" sz="2400" dirty="0">
                <a:solidFill>
                  <a:schemeClr val="bg1"/>
                </a:solidFill>
              </a:rPr>
              <a:t>Eller så är det för att jag saknar mina nära och kära.</a:t>
            </a:r>
          </a:p>
          <a:p>
            <a:pPr algn="ctr"/>
            <a:r>
              <a:rPr lang="sv-SE" sz="2400" dirty="0">
                <a:solidFill>
                  <a:schemeClr val="bg1"/>
                </a:solidFill>
              </a:rPr>
              <a:t>Försök ta reda på det först.</a:t>
            </a:r>
          </a:p>
          <a:p>
            <a:pPr algn="ctr"/>
            <a:endParaRPr lang="sv-SE" dirty="0">
              <a:solidFill>
                <a:schemeClr val="bg1"/>
              </a:solidFill>
            </a:endParaRPr>
          </a:p>
          <a:p>
            <a:pPr algn="ctr"/>
            <a:endParaRPr lang="sv-S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91281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ruta 4">
            <a:extLst>
              <a:ext uri="{FF2B5EF4-FFF2-40B4-BE49-F238E27FC236}">
                <a16:creationId xmlns:a16="http://schemas.microsoft.com/office/drawing/2014/main" id="{B0278FE4-2D1A-9856-6E32-4A2FE16760FB}"/>
              </a:ext>
            </a:extLst>
          </p:cNvPr>
          <p:cNvSpPr txBox="1"/>
          <p:nvPr/>
        </p:nvSpPr>
        <p:spPr>
          <a:xfrm>
            <a:off x="263950" y="0"/>
            <a:ext cx="11689237" cy="71096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sv-SE" sz="2800" dirty="0">
              <a:solidFill>
                <a:schemeClr val="bg1"/>
              </a:solidFill>
            </a:endParaRPr>
          </a:p>
          <a:p>
            <a:pPr algn="ctr"/>
            <a:r>
              <a:rPr lang="sv-SE" sz="2800" dirty="0">
                <a:solidFill>
                  <a:schemeClr val="bg1"/>
                </a:solidFill>
              </a:rPr>
              <a:t>När jag inte äter min middag eller dricker mitt te.</a:t>
            </a:r>
          </a:p>
          <a:p>
            <a:pPr algn="ctr"/>
            <a:r>
              <a:rPr lang="sv-SE" sz="2800" dirty="0">
                <a:solidFill>
                  <a:schemeClr val="bg1"/>
                </a:solidFill>
              </a:rPr>
              <a:t>Det kan bero på att jag har glömt hur man gör.</a:t>
            </a:r>
          </a:p>
          <a:p>
            <a:pPr algn="ctr"/>
            <a:r>
              <a:rPr lang="sv-SE" sz="2800" dirty="0">
                <a:solidFill>
                  <a:schemeClr val="bg1"/>
                </a:solidFill>
              </a:rPr>
              <a:t>Visa mig vad jag ska göra, påminn mig.</a:t>
            </a:r>
          </a:p>
          <a:p>
            <a:pPr algn="ctr"/>
            <a:r>
              <a:rPr lang="sv-SE" sz="2800" dirty="0">
                <a:solidFill>
                  <a:schemeClr val="bg1"/>
                </a:solidFill>
              </a:rPr>
              <a:t>Det kan vara så att jag bara behöver hålla i kniven och gaffeln.</a:t>
            </a:r>
          </a:p>
          <a:p>
            <a:pPr algn="ctr"/>
            <a:r>
              <a:rPr lang="sv-SE" sz="2800" dirty="0">
                <a:solidFill>
                  <a:schemeClr val="bg1"/>
                </a:solidFill>
              </a:rPr>
              <a:t>Då kanske jag vet vad jag ska göra.</a:t>
            </a:r>
          </a:p>
          <a:p>
            <a:pPr algn="ctr"/>
            <a:r>
              <a:rPr lang="sv-SE" sz="2800" dirty="0">
                <a:solidFill>
                  <a:schemeClr val="bg1"/>
                </a:solidFill>
              </a:rPr>
              <a:t>När jag knuffar bort dig, medan du försöker hjälpa mig att tvätta mig eller klä på mig, kanske det är för att jag har glömt vad du har sagt. </a:t>
            </a:r>
          </a:p>
          <a:p>
            <a:pPr algn="ctr"/>
            <a:r>
              <a:rPr lang="sv-SE" sz="2800" dirty="0">
                <a:solidFill>
                  <a:schemeClr val="bg1"/>
                </a:solidFill>
              </a:rPr>
              <a:t>Fortsätt bara berätta vad du gör. </a:t>
            </a:r>
          </a:p>
          <a:p>
            <a:pPr algn="ctr"/>
            <a:r>
              <a:rPr lang="sv-SE" sz="2800" dirty="0">
                <a:solidFill>
                  <a:schemeClr val="bg1"/>
                </a:solidFill>
              </a:rPr>
              <a:t>Om och om igen.</a:t>
            </a:r>
          </a:p>
          <a:p>
            <a:pPr algn="ctr"/>
            <a:r>
              <a:rPr lang="sv-SE" sz="2800" dirty="0">
                <a:solidFill>
                  <a:schemeClr val="bg1"/>
                </a:solidFill>
              </a:rPr>
              <a:t>Med alla mina tankar, kanske blir det du som når mina tankar,</a:t>
            </a:r>
          </a:p>
          <a:p>
            <a:pPr algn="ctr"/>
            <a:r>
              <a:rPr lang="sv-SE" sz="2800" dirty="0">
                <a:solidFill>
                  <a:schemeClr val="bg1"/>
                </a:solidFill>
              </a:rPr>
              <a:t>förstår mina rädslor, och får mig att känna mig trygg.</a:t>
            </a:r>
          </a:p>
          <a:p>
            <a:pPr algn="ctr"/>
            <a:r>
              <a:rPr lang="sv-SE" sz="2800" dirty="0">
                <a:solidFill>
                  <a:schemeClr val="bg1"/>
                </a:solidFill>
              </a:rPr>
              <a:t>Det kanske blir du som jag måste tacka.</a:t>
            </a:r>
          </a:p>
          <a:p>
            <a:pPr algn="ctr"/>
            <a:r>
              <a:rPr lang="sv-SE" sz="2800" dirty="0">
                <a:solidFill>
                  <a:schemeClr val="bg1"/>
                </a:solidFill>
              </a:rPr>
              <a:t>Om jag bara visste hur.</a:t>
            </a:r>
            <a:endParaRPr lang="sv-SE" sz="2400" dirty="0">
              <a:solidFill>
                <a:schemeClr val="bg1"/>
              </a:solidFill>
            </a:endParaRPr>
          </a:p>
          <a:p>
            <a:pPr algn="ctr"/>
            <a:r>
              <a:rPr lang="sv-SE" sz="1600" dirty="0">
                <a:solidFill>
                  <a:schemeClr val="bg1"/>
                </a:solidFill>
              </a:rPr>
              <a:t>Källa: Vårdgivarens röst</a:t>
            </a:r>
          </a:p>
          <a:p>
            <a:pPr algn="ctr"/>
            <a:endParaRPr lang="sv-SE" sz="1600" dirty="0">
              <a:solidFill>
                <a:schemeClr val="bg1"/>
              </a:solidFill>
            </a:endParaRPr>
          </a:p>
          <a:p>
            <a:pPr algn="ctr"/>
            <a:r>
              <a:rPr lang="sv-SE" sz="1600" b="1" i="1" dirty="0">
                <a:solidFill>
                  <a:schemeClr val="bg1"/>
                </a:solidFill>
              </a:rPr>
              <a:t>Tack för att du lyssnat! </a:t>
            </a:r>
            <a:r>
              <a:rPr lang="sv-SE" sz="1600" b="1" dirty="0">
                <a:solidFill>
                  <a:schemeClr val="bg1"/>
                </a:solidFill>
              </a:rPr>
              <a:t>Demensföreningen 26.01.2023</a:t>
            </a:r>
            <a:endParaRPr lang="sv-SE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3249120"/>
      </p:ext>
    </p:extLst>
  </p:cSld>
  <p:clrMapOvr>
    <a:masterClrMapping/>
  </p:clrMapOvr>
</p:sld>
</file>

<file path=ppt/theme/theme1.xml><?xml version="1.0" encoding="utf-8"?>
<a:theme xmlns:a="http://schemas.openxmlformats.org/drawingml/2006/main" name="HeadlinesVTI">
  <a:themeElements>
    <a:clrScheme name="AnalogousFromDarkSeedLeftStep">
      <a:dk1>
        <a:srgbClr val="000000"/>
      </a:dk1>
      <a:lt1>
        <a:srgbClr val="FFFFFF"/>
      </a:lt1>
      <a:dk2>
        <a:srgbClr val="1B2130"/>
      </a:dk2>
      <a:lt2>
        <a:srgbClr val="F0F3F1"/>
      </a:lt2>
      <a:accent1>
        <a:srgbClr val="D937B0"/>
      </a:accent1>
      <a:accent2>
        <a:srgbClr val="AC25C7"/>
      </a:accent2>
      <a:accent3>
        <a:srgbClr val="7B37D9"/>
      </a:accent3>
      <a:accent4>
        <a:srgbClr val="3A3ACC"/>
      </a:accent4>
      <a:accent5>
        <a:srgbClr val="377AD9"/>
      </a:accent5>
      <a:accent6>
        <a:srgbClr val="25ACC7"/>
      </a:accent6>
      <a:hlink>
        <a:srgbClr val="3F5FBF"/>
      </a:hlink>
      <a:folHlink>
        <a:srgbClr val="7F7F7F"/>
      </a:folHlink>
    </a:clrScheme>
    <a:fontScheme name="Custom 211">
      <a:majorFont>
        <a:latin typeface="Sitka Banner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8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6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eadlinesVTI" id="{66EB4A02-0C0F-47F1-9F48-4E6882B9F967}" vid="{F3552358-4452-4FDA-9568-4F5DA32F7A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852</Words>
  <Application>Microsoft Office PowerPoint</Application>
  <PresentationFormat>Bredbild</PresentationFormat>
  <Paragraphs>85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2" baseType="lpstr">
      <vt:lpstr>Arial</vt:lpstr>
      <vt:lpstr>Avenir Next LT Pro</vt:lpstr>
      <vt:lpstr>Sitka Banner</vt:lpstr>
      <vt:lpstr>HeadlinesVTI</vt:lpstr>
      <vt:lpstr>  DEMENSFÖRENINGEN PÅ ÅLAND</vt:lpstr>
      <vt:lpstr>30 år  2022</vt:lpstr>
      <vt:lpstr>  Vad betyder HÅLLBART  för oss?</vt:lpstr>
      <vt:lpstr>Riskfaktorer:  - Högt blodtryck - Fetma - Diabetes - Depression - Rökning - Högt alkoholintag - Social isolering - Hörselproblem - Hjärnskador - Luftföroreningar  Nyupptäckta riskfaktorer:  - Ensamhet - Känsla av hopplöshet - Stress - Sömnstörning - Bristande munhälsa - Infektioner, ex. Covid-19      Skyddande faktorer:  - Hälsosam mångsidig kost - Fysisk aktivitet - Mental aktivitet - Sociala kontakter - Utbildning     </vt:lpstr>
      <vt:lpstr>FINGER-studien Miia Kivipelto m.fl. (2015). Stort samarbete mellan flera universitet och aktörer i Finland och Sverige: KI, Umeå Universitet, THL, Östra Finlands Universitet, Åbo Universitet, Helsingfors Universitet, Uleåborg Universitet</vt:lpstr>
      <vt:lpstr>  Vad menas med VÄRDIGT?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DEMENSFÖRENINGEN PÅ ÅLAND</dc:title>
  <dc:creator>Demensföreningen</dc:creator>
  <cp:lastModifiedBy>Demensföreningen</cp:lastModifiedBy>
  <cp:revision>2</cp:revision>
  <cp:lastPrinted>2023-01-17T09:14:48Z</cp:lastPrinted>
  <dcterms:created xsi:type="dcterms:W3CDTF">2023-01-03T07:12:31Z</dcterms:created>
  <dcterms:modified xsi:type="dcterms:W3CDTF">2023-01-17T11:03:31Z</dcterms:modified>
</cp:coreProperties>
</file>