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2" r:id="rId3"/>
    <p:sldId id="304" r:id="rId4"/>
    <p:sldId id="271" r:id="rId5"/>
    <p:sldId id="259" r:id="rId6"/>
    <p:sldId id="269" r:id="rId7"/>
    <p:sldId id="275" r:id="rId8"/>
    <p:sldId id="308" r:id="rId9"/>
    <p:sldId id="280" r:id="rId10"/>
    <p:sldId id="290" r:id="rId11"/>
    <p:sldId id="291" r:id="rId12"/>
    <p:sldId id="281" r:id="rId13"/>
    <p:sldId id="288" r:id="rId14"/>
    <p:sldId id="309" r:id="rId15"/>
    <p:sldId id="293" r:id="rId16"/>
    <p:sldId id="295" r:id="rId17"/>
    <p:sldId id="306" r:id="rId18"/>
    <p:sldId id="310" r:id="rId19"/>
    <p:sldId id="289" r:id="rId20"/>
    <p:sldId id="305" r:id="rId21"/>
    <p:sldId id="296" r:id="rId22"/>
    <p:sldId id="312" r:id="rId23"/>
    <p:sldId id="311" r:id="rId24"/>
    <p:sldId id="299" r:id="rId25"/>
    <p:sldId id="298" r:id="rId26"/>
    <p:sldId id="313" r:id="rId27"/>
    <p:sldId id="303" r:id="rId28"/>
    <p:sldId id="26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Othman" initials="EO" lastIdx="3" clrIdx="0">
    <p:extLst>
      <p:ext uri="{19B8F6BF-5375-455C-9EA6-DF929625EA0E}">
        <p15:presenceInfo xmlns:p15="http://schemas.microsoft.com/office/powerpoint/2012/main" userId="S::emma.othman@abo.fi::18eb2c38-aa78-49f6-83bc-5c370fd6a97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B18E"/>
    <a:srgbClr val="C1D5E5"/>
    <a:srgbClr val="C4C8AC"/>
    <a:srgbClr val="B6CDE0"/>
    <a:srgbClr val="E6A176"/>
    <a:srgbClr val="BBD1E3"/>
    <a:srgbClr val="ACC6DC"/>
    <a:srgbClr val="E8AA84"/>
    <a:srgbClr val="BED3E4"/>
    <a:srgbClr val="E5A0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73" d="100"/>
          <a:sy n="73" d="100"/>
        </p:scale>
        <p:origin x="7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mmao\Documents\&#197;landspraktik\Pivot%20f&#246;r%20rapport\Rapport_Situationen%20g&#228;llande%20r&#228;ttigheter%20f&#246;r%20personer%20med%20funktionsneds&#228;ttning%20p&#229;%20&#197;land.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emmao\Documents\&#197;landspraktik\Pivot%20f&#246;r%20rapport\Rapport_Situationen%20g&#228;llande%20r&#228;ttigheter%20f&#246;r%20personer%20med%20funktionsneds&#228;ttning%20p&#229;%20&#197;land.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emmao\Documents\&#197;landspraktik\Pivot%20f&#246;r%20rapport\Rapport_Situationen%20g&#228;llande%20r&#228;ttigheter%20f&#246;r%20personer%20med%20funktionsneds&#228;ttning%20p&#229;%20&#197;land.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mmao\Documents\&#197;landspraktik\Pivot%20f&#246;r%20rapport\Rapport_Situationen%20g&#228;llande%20r&#228;ttigheter%20f&#246;r%20personer%20med%20funktionsneds&#228;ttning%20p&#229;%20&#197;lan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mmao\Documents\&#197;landspraktik\Pivot%20f&#246;r%20rapport\Rapport_Situationen%20g&#228;llande%20r&#228;ttigheter%20f&#246;r%20personer%20med%20funktionsneds&#228;ttning%20p&#229;%20&#197;lan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emmao\Documents\&#197;landspraktik\Pivot%20f&#246;r%20rapport\Rapport_Situationen%20g&#228;llande%20r&#228;ttigheter%20f&#246;r%20personer%20med%20funktionsneds&#228;ttning%20p&#229;%20&#197;land.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emmao\Documents\&#197;landspraktik\Pivot%20f&#246;r%20rapport\Rapport_Situationen%20g&#228;llande%20r&#228;ttigheter%20f&#246;r%20personer%20med%20funktionsneds&#228;ttning%20p&#229;%20&#197;land.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emmao\Documents\&#197;landspraktik\Pivot%20f&#246;r%20rapport\Rapport_Situationen%20g&#228;llande%20r&#228;ttigheter%20f&#246;r%20personer%20med%20funktionsneds&#228;ttning%20p&#229;%20&#197;lan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emmao\Documents\&#197;landspraktik\Pivot%20f&#246;r%20rapport\Rapport_Situationen%20g&#228;llande%20r&#228;ttigheter%20f&#246;r%20personer%20med%20funktionsneds&#228;ttning%20p&#229;%20&#197;land.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emmao\Documents\&#197;landspraktik\Pivot%20f&#246;r%20rapport\Rapport_Situationen%20g&#228;llande%20r&#228;ttigheter%20f&#246;r%20personer%20med%20funktionsneds&#228;ttning%20p&#229;%20&#197;land.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emmao\Documents\&#197;landspraktik\Pivot%20f&#246;r%20rapport\Rapport_Situationen%20g&#228;llande%20r&#228;ttigheter%20f&#246;r%20personer%20med%20funktionsneds&#228;ttning%20p&#229;%20&#197;land.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Data!$O$622</c:f>
              <c:strCache>
                <c:ptCount val="1"/>
                <c:pt idx="0">
                  <c:v>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Data!$N$623:$N$625</c:f>
              <c:strCache>
                <c:ptCount val="3"/>
                <c:pt idx="0">
                  <c:v>Tycker du att du får färdtjänst på ett sätt som anpassats just för dig? (n=47)</c:v>
                </c:pt>
                <c:pt idx="1">
                  <c:v>Tycker du att du får tillräcklig färdtjänst? (n=47)</c:v>
                </c:pt>
                <c:pt idx="2">
                  <c:v>Behöver du färdtjänst? (n=176)</c:v>
                </c:pt>
              </c:strCache>
            </c:strRef>
          </c:cat>
          <c:val>
            <c:numRef>
              <c:f>Data!$O$623:$O$625</c:f>
              <c:numCache>
                <c:formatCode>General</c:formatCode>
                <c:ptCount val="3"/>
                <c:pt idx="0">
                  <c:v>40</c:v>
                </c:pt>
                <c:pt idx="1">
                  <c:v>35</c:v>
                </c:pt>
                <c:pt idx="2">
                  <c:v>49</c:v>
                </c:pt>
              </c:numCache>
            </c:numRef>
          </c:val>
          <c:extLst xmlns:c16r2="http://schemas.microsoft.com/office/drawing/2015/06/chart">
            <c:ext xmlns:c16="http://schemas.microsoft.com/office/drawing/2014/chart" uri="{C3380CC4-5D6E-409C-BE32-E72D297353CC}">
              <c16:uniqueId val="{00000000-BEAC-4FF0-B8B9-3E292E1D699D}"/>
            </c:ext>
          </c:extLst>
        </c:ser>
        <c:ser>
          <c:idx val="1"/>
          <c:order val="1"/>
          <c:tx>
            <c:strRef>
              <c:f>Data!$P$622</c:f>
              <c:strCache>
                <c:ptCount val="1"/>
                <c:pt idx="0">
                  <c:v>Nej</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Data!$N$623:$N$625</c:f>
              <c:strCache>
                <c:ptCount val="3"/>
                <c:pt idx="0">
                  <c:v>Tycker du att du får färdtjänst på ett sätt som anpassats just för dig? (n=47)</c:v>
                </c:pt>
                <c:pt idx="1">
                  <c:v>Tycker du att du får tillräcklig färdtjänst? (n=47)</c:v>
                </c:pt>
                <c:pt idx="2">
                  <c:v>Behöver du färdtjänst? (n=176)</c:v>
                </c:pt>
              </c:strCache>
            </c:strRef>
          </c:cat>
          <c:val>
            <c:numRef>
              <c:f>Data!$P$623:$P$625</c:f>
              <c:numCache>
                <c:formatCode>General</c:formatCode>
                <c:ptCount val="3"/>
                <c:pt idx="0">
                  <c:v>7</c:v>
                </c:pt>
                <c:pt idx="1">
                  <c:v>12</c:v>
                </c:pt>
                <c:pt idx="2">
                  <c:v>127</c:v>
                </c:pt>
              </c:numCache>
            </c:numRef>
          </c:val>
          <c:extLst xmlns:c16r2="http://schemas.microsoft.com/office/drawing/2015/06/chart">
            <c:ext xmlns:c16="http://schemas.microsoft.com/office/drawing/2014/chart" uri="{C3380CC4-5D6E-409C-BE32-E72D297353CC}">
              <c16:uniqueId val="{00000001-BEAC-4FF0-B8B9-3E292E1D699D}"/>
            </c:ext>
          </c:extLst>
        </c:ser>
        <c:dLbls>
          <c:dLblPos val="ctr"/>
          <c:showLegendKey val="0"/>
          <c:showVal val="1"/>
          <c:showCatName val="0"/>
          <c:showSerName val="0"/>
          <c:showPercent val="0"/>
          <c:showBubbleSize val="0"/>
        </c:dLbls>
        <c:gapWidth val="150"/>
        <c:overlap val="100"/>
        <c:axId val="226190344"/>
        <c:axId val="226184856"/>
      </c:barChart>
      <c:catAx>
        <c:axId val="226190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FI"/>
          </a:p>
        </c:txPr>
        <c:crossAx val="226184856"/>
        <c:crosses val="autoZero"/>
        <c:auto val="1"/>
        <c:lblAlgn val="ctr"/>
        <c:lblOffset val="100"/>
        <c:noMultiLvlLbl val="0"/>
      </c:catAx>
      <c:valAx>
        <c:axId val="2261848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FI"/>
          </a:p>
        </c:txPr>
        <c:crossAx val="226190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F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FI"/>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Har följande saker äventyrats på grund av din fattigdom? </a:t>
            </a:r>
            <a:br>
              <a:rPr lang="en-GB" sz="2000"/>
            </a:br>
            <a:r>
              <a:rPr lang="en-GB" sz="2000"/>
              <a:t>(Ja-svar, antal)</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sv-FI"/>
        </a:p>
      </c:txPr>
    </c:title>
    <c:autoTitleDeleted val="0"/>
    <c:plotArea>
      <c:layout/>
      <c:barChart>
        <c:barDir val="bar"/>
        <c:grouping val="clustered"/>
        <c:varyColors val="0"/>
        <c:ser>
          <c:idx val="0"/>
          <c:order val="0"/>
          <c:tx>
            <c:strRef>
              <c:f>DataK!$A$268</c:f>
              <c:strCache>
                <c:ptCount val="1"/>
                <c:pt idx="0">
                  <c:v>Kvinna (n=83)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DataK!$B$267:$M$267</c:f>
              <c:strCache>
                <c:ptCount val="12"/>
                <c:pt idx="0">
                  <c:v>Annat</c:v>
                </c:pt>
                <c:pt idx="1">
                  <c:v>Drivande av rättigheter (klagomål, överklaganden etc.)</c:v>
                </c:pt>
                <c:pt idx="2">
                  <c:v>Studier eller utbildning</c:v>
                </c:pt>
                <c:pt idx="3">
                  <c:v>Upprätthållning av familje- och vänskapsrelationer</c:v>
                </c:pt>
                <c:pt idx="4">
                  <c:v>Fritidsaktiviteter</c:v>
                </c:pt>
                <c:pt idx="5">
                  <c:v>Röra sig utanför hemmet</c:v>
                </c:pt>
                <c:pt idx="6">
                  <c:v>Nödvändiga läkemedel och förbrukningsartiklar</c:v>
                </c:pt>
                <c:pt idx="7">
                  <c:v>Sjukvård</c:v>
                </c:pt>
                <c:pt idx="8">
                  <c:v>Tillgång till grundläggande sociala tjänster</c:v>
                </c:pt>
                <c:pt idx="9">
                  <c:v>Kläder</c:v>
                </c:pt>
                <c:pt idx="10">
                  <c:v>Hälsosam kost</c:v>
                </c:pt>
                <c:pt idx="11">
                  <c:v>Boende</c:v>
                </c:pt>
              </c:strCache>
            </c:strRef>
          </c:cat>
          <c:val>
            <c:numRef>
              <c:f>DataK!$B$268:$M$268</c:f>
              <c:numCache>
                <c:formatCode>General</c:formatCode>
                <c:ptCount val="12"/>
                <c:pt idx="0">
                  <c:v>2</c:v>
                </c:pt>
                <c:pt idx="1">
                  <c:v>9</c:v>
                </c:pt>
                <c:pt idx="2">
                  <c:v>6</c:v>
                </c:pt>
                <c:pt idx="3">
                  <c:v>13</c:v>
                </c:pt>
                <c:pt idx="4">
                  <c:v>23</c:v>
                </c:pt>
                <c:pt idx="5">
                  <c:v>10</c:v>
                </c:pt>
                <c:pt idx="6">
                  <c:v>14</c:v>
                </c:pt>
                <c:pt idx="7">
                  <c:v>13</c:v>
                </c:pt>
                <c:pt idx="8">
                  <c:v>8</c:v>
                </c:pt>
                <c:pt idx="9">
                  <c:v>19</c:v>
                </c:pt>
                <c:pt idx="10">
                  <c:v>22</c:v>
                </c:pt>
                <c:pt idx="11">
                  <c:v>13</c:v>
                </c:pt>
              </c:numCache>
            </c:numRef>
          </c:val>
          <c:extLst xmlns:c16r2="http://schemas.microsoft.com/office/drawing/2015/06/chart">
            <c:ext xmlns:c16="http://schemas.microsoft.com/office/drawing/2014/chart" uri="{C3380CC4-5D6E-409C-BE32-E72D297353CC}">
              <c16:uniqueId val="{00000000-9D95-4A97-A5C3-0B91A4D383C0}"/>
            </c:ext>
          </c:extLst>
        </c:ser>
        <c:ser>
          <c:idx val="1"/>
          <c:order val="1"/>
          <c:tx>
            <c:strRef>
              <c:f>DataK!$A$269</c:f>
              <c:strCache>
                <c:ptCount val="1"/>
                <c:pt idx="0">
                  <c:v>Man (n=73)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DataK!$B$267:$M$267</c:f>
              <c:strCache>
                <c:ptCount val="12"/>
                <c:pt idx="0">
                  <c:v>Annat</c:v>
                </c:pt>
                <c:pt idx="1">
                  <c:v>Drivande av rättigheter (klagomål, överklaganden etc.)</c:v>
                </c:pt>
                <c:pt idx="2">
                  <c:v>Studier eller utbildning</c:v>
                </c:pt>
                <c:pt idx="3">
                  <c:v>Upprätthållning av familje- och vänskapsrelationer</c:v>
                </c:pt>
                <c:pt idx="4">
                  <c:v>Fritidsaktiviteter</c:v>
                </c:pt>
                <c:pt idx="5">
                  <c:v>Röra sig utanför hemmet</c:v>
                </c:pt>
                <c:pt idx="6">
                  <c:v>Nödvändiga läkemedel och förbrukningsartiklar</c:v>
                </c:pt>
                <c:pt idx="7">
                  <c:v>Sjukvård</c:v>
                </c:pt>
                <c:pt idx="8">
                  <c:v>Tillgång till grundläggande sociala tjänster</c:v>
                </c:pt>
                <c:pt idx="9">
                  <c:v>Kläder</c:v>
                </c:pt>
                <c:pt idx="10">
                  <c:v>Hälsosam kost</c:v>
                </c:pt>
                <c:pt idx="11">
                  <c:v>Boende</c:v>
                </c:pt>
              </c:strCache>
            </c:strRef>
          </c:cat>
          <c:val>
            <c:numRef>
              <c:f>DataK!$B$269:$M$269</c:f>
              <c:numCache>
                <c:formatCode>General</c:formatCode>
                <c:ptCount val="12"/>
                <c:pt idx="0">
                  <c:v>11</c:v>
                </c:pt>
                <c:pt idx="1">
                  <c:v>4</c:v>
                </c:pt>
                <c:pt idx="2">
                  <c:v>2</c:v>
                </c:pt>
                <c:pt idx="3">
                  <c:v>4</c:v>
                </c:pt>
                <c:pt idx="4">
                  <c:v>6</c:v>
                </c:pt>
                <c:pt idx="5">
                  <c:v>5</c:v>
                </c:pt>
                <c:pt idx="6">
                  <c:v>4</c:v>
                </c:pt>
                <c:pt idx="7">
                  <c:v>3</c:v>
                </c:pt>
                <c:pt idx="8">
                  <c:v>4</c:v>
                </c:pt>
                <c:pt idx="9">
                  <c:v>6</c:v>
                </c:pt>
                <c:pt idx="10">
                  <c:v>6</c:v>
                </c:pt>
                <c:pt idx="11">
                  <c:v>3</c:v>
                </c:pt>
              </c:numCache>
            </c:numRef>
          </c:val>
          <c:extLst xmlns:c16r2="http://schemas.microsoft.com/office/drawing/2015/06/chart">
            <c:ext xmlns:c16="http://schemas.microsoft.com/office/drawing/2014/chart" uri="{C3380CC4-5D6E-409C-BE32-E72D297353CC}">
              <c16:uniqueId val="{00000001-9D95-4A97-A5C3-0B91A4D383C0}"/>
            </c:ext>
          </c:extLst>
        </c:ser>
        <c:dLbls>
          <c:dLblPos val="ctr"/>
          <c:showLegendKey val="0"/>
          <c:showVal val="1"/>
          <c:showCatName val="0"/>
          <c:showSerName val="0"/>
          <c:showPercent val="0"/>
          <c:showBubbleSize val="0"/>
        </c:dLbls>
        <c:gapWidth val="150"/>
        <c:axId val="341573040"/>
        <c:axId val="341573824"/>
      </c:barChart>
      <c:catAx>
        <c:axId val="341573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FI"/>
          </a:p>
        </c:txPr>
        <c:crossAx val="341573824"/>
        <c:crosses val="autoZero"/>
        <c:auto val="1"/>
        <c:lblAlgn val="ctr"/>
        <c:lblOffset val="100"/>
        <c:noMultiLvlLbl val="0"/>
      </c:catAx>
      <c:valAx>
        <c:axId val="3415738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FI"/>
          </a:p>
        </c:txPr>
        <c:crossAx val="341573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v-F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FI"/>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sv-FI" sz="2000"/>
              <a:t>Behöver du stöd för din psykiska hälsa? (n=165)</a:t>
            </a:r>
            <a:endParaRPr lang="en-GB" sz="200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sv-FI"/>
        </a:p>
      </c:txPr>
    </c:title>
    <c:autoTitleDeleted val="0"/>
    <c:plotArea>
      <c:layout/>
      <c:barChart>
        <c:barDir val="bar"/>
        <c:grouping val="percentStacked"/>
        <c:varyColors val="0"/>
        <c:ser>
          <c:idx val="0"/>
          <c:order val="0"/>
          <c:tx>
            <c:strRef>
              <c:f>DataK!$G$141</c:f>
              <c:strCache>
                <c:ptCount val="1"/>
                <c:pt idx="0">
                  <c:v>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DataK!$F$142:$F$144</c:f>
              <c:strCache>
                <c:ptCount val="3"/>
                <c:pt idx="0">
                  <c:v>Totalt</c:v>
                </c:pt>
                <c:pt idx="1">
                  <c:v>Man</c:v>
                </c:pt>
                <c:pt idx="2">
                  <c:v>Kvinna</c:v>
                </c:pt>
              </c:strCache>
            </c:strRef>
          </c:cat>
          <c:val>
            <c:numRef>
              <c:f>DataK!$G$142:$G$144</c:f>
              <c:numCache>
                <c:formatCode>General</c:formatCode>
                <c:ptCount val="3"/>
                <c:pt idx="0">
                  <c:v>52</c:v>
                </c:pt>
                <c:pt idx="1">
                  <c:v>18</c:v>
                </c:pt>
                <c:pt idx="2">
                  <c:v>34</c:v>
                </c:pt>
              </c:numCache>
            </c:numRef>
          </c:val>
          <c:extLst xmlns:c16r2="http://schemas.microsoft.com/office/drawing/2015/06/chart">
            <c:ext xmlns:c16="http://schemas.microsoft.com/office/drawing/2014/chart" uri="{C3380CC4-5D6E-409C-BE32-E72D297353CC}">
              <c16:uniqueId val="{00000000-6328-4B66-9614-A94EAB3B8A52}"/>
            </c:ext>
          </c:extLst>
        </c:ser>
        <c:ser>
          <c:idx val="1"/>
          <c:order val="1"/>
          <c:tx>
            <c:strRef>
              <c:f>DataK!$H$141</c:f>
              <c:strCache>
                <c:ptCount val="1"/>
                <c:pt idx="0">
                  <c:v>Nej</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DataK!$F$142:$F$144</c:f>
              <c:strCache>
                <c:ptCount val="3"/>
                <c:pt idx="0">
                  <c:v>Totalt</c:v>
                </c:pt>
                <c:pt idx="1">
                  <c:v>Man</c:v>
                </c:pt>
                <c:pt idx="2">
                  <c:v>Kvinna</c:v>
                </c:pt>
              </c:strCache>
            </c:strRef>
          </c:cat>
          <c:val>
            <c:numRef>
              <c:f>DataK!$H$142:$H$144</c:f>
              <c:numCache>
                <c:formatCode>General</c:formatCode>
                <c:ptCount val="3"/>
                <c:pt idx="0">
                  <c:v>113</c:v>
                </c:pt>
                <c:pt idx="1">
                  <c:v>61</c:v>
                </c:pt>
                <c:pt idx="2">
                  <c:v>52</c:v>
                </c:pt>
              </c:numCache>
            </c:numRef>
          </c:val>
          <c:extLst xmlns:c16r2="http://schemas.microsoft.com/office/drawing/2015/06/chart">
            <c:ext xmlns:c16="http://schemas.microsoft.com/office/drawing/2014/chart" uri="{C3380CC4-5D6E-409C-BE32-E72D297353CC}">
              <c16:uniqueId val="{00000001-6328-4B66-9614-A94EAB3B8A52}"/>
            </c:ext>
          </c:extLst>
        </c:ser>
        <c:dLbls>
          <c:dLblPos val="ctr"/>
          <c:showLegendKey val="0"/>
          <c:showVal val="1"/>
          <c:showCatName val="0"/>
          <c:showSerName val="0"/>
          <c:showPercent val="0"/>
          <c:showBubbleSize val="0"/>
        </c:dLbls>
        <c:gapWidth val="150"/>
        <c:overlap val="100"/>
        <c:axId val="341575000"/>
        <c:axId val="341574216"/>
      </c:barChart>
      <c:catAx>
        <c:axId val="341575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FI"/>
          </a:p>
        </c:txPr>
        <c:crossAx val="341574216"/>
        <c:crosses val="autoZero"/>
        <c:auto val="1"/>
        <c:lblAlgn val="ctr"/>
        <c:lblOffset val="100"/>
        <c:noMultiLvlLbl val="0"/>
      </c:catAx>
      <c:valAx>
        <c:axId val="3415742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FI"/>
          </a:p>
        </c:txPr>
        <c:crossAx val="341575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F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261176785789607"/>
          <c:y val="3.9087947882736153E-2"/>
          <c:w val="0.45081831066587374"/>
          <c:h val="0.82196414373284776"/>
        </c:manualLayout>
      </c:layout>
      <c:barChart>
        <c:barDir val="bar"/>
        <c:grouping val="percentStacked"/>
        <c:varyColors val="0"/>
        <c:ser>
          <c:idx val="0"/>
          <c:order val="0"/>
          <c:tx>
            <c:strRef>
              <c:f>Tabeller!$M$229</c:f>
              <c:strCache>
                <c:ptCount val="1"/>
                <c:pt idx="0">
                  <c:v>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Tabeller!$L$230:$L$232</c:f>
              <c:strCache>
                <c:ptCount val="3"/>
                <c:pt idx="0">
                  <c:v>Får du personlig assistans på ett sätt som anpassats just för dig?</c:v>
                </c:pt>
                <c:pt idx="1">
                  <c:v>Tycker du att du får tillräcklig personlig assistans?</c:v>
                </c:pt>
                <c:pt idx="2">
                  <c:v>Behöver du personlig assistans?</c:v>
                </c:pt>
              </c:strCache>
            </c:strRef>
          </c:cat>
          <c:val>
            <c:numRef>
              <c:f>Tabeller!$M$230:$M$232</c:f>
              <c:numCache>
                <c:formatCode>General</c:formatCode>
                <c:ptCount val="3"/>
                <c:pt idx="0">
                  <c:v>25</c:v>
                </c:pt>
                <c:pt idx="1">
                  <c:v>24</c:v>
                </c:pt>
                <c:pt idx="2">
                  <c:v>40</c:v>
                </c:pt>
              </c:numCache>
            </c:numRef>
          </c:val>
          <c:extLst xmlns:c16r2="http://schemas.microsoft.com/office/drawing/2015/06/chart">
            <c:ext xmlns:c16="http://schemas.microsoft.com/office/drawing/2014/chart" uri="{C3380CC4-5D6E-409C-BE32-E72D297353CC}">
              <c16:uniqueId val="{00000000-BC48-436D-A17C-643916D6E7FC}"/>
            </c:ext>
          </c:extLst>
        </c:ser>
        <c:ser>
          <c:idx val="1"/>
          <c:order val="1"/>
          <c:tx>
            <c:strRef>
              <c:f>Tabeller!$N$229</c:f>
              <c:strCache>
                <c:ptCount val="1"/>
                <c:pt idx="0">
                  <c:v>Nej</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Tabeller!$L$230:$L$232</c:f>
              <c:strCache>
                <c:ptCount val="3"/>
                <c:pt idx="0">
                  <c:v>Får du personlig assistans på ett sätt som anpassats just för dig?</c:v>
                </c:pt>
                <c:pt idx="1">
                  <c:v>Tycker du att du får tillräcklig personlig assistans?</c:v>
                </c:pt>
                <c:pt idx="2">
                  <c:v>Behöver du personlig assistans?</c:v>
                </c:pt>
              </c:strCache>
            </c:strRef>
          </c:cat>
          <c:val>
            <c:numRef>
              <c:f>Tabeller!$N$230:$N$232</c:f>
              <c:numCache>
                <c:formatCode>General</c:formatCode>
                <c:ptCount val="3"/>
                <c:pt idx="0">
                  <c:v>15</c:v>
                </c:pt>
                <c:pt idx="1">
                  <c:v>15</c:v>
                </c:pt>
                <c:pt idx="2">
                  <c:v>133</c:v>
                </c:pt>
              </c:numCache>
            </c:numRef>
          </c:val>
          <c:extLst xmlns:c16r2="http://schemas.microsoft.com/office/drawing/2015/06/chart">
            <c:ext xmlns:c16="http://schemas.microsoft.com/office/drawing/2014/chart" uri="{C3380CC4-5D6E-409C-BE32-E72D297353CC}">
              <c16:uniqueId val="{00000001-BC48-436D-A17C-643916D6E7FC}"/>
            </c:ext>
          </c:extLst>
        </c:ser>
        <c:dLbls>
          <c:dLblPos val="ctr"/>
          <c:showLegendKey val="0"/>
          <c:showVal val="1"/>
          <c:showCatName val="0"/>
          <c:showSerName val="0"/>
          <c:showPercent val="0"/>
          <c:showBubbleSize val="0"/>
        </c:dLbls>
        <c:gapWidth val="150"/>
        <c:overlap val="100"/>
        <c:axId val="226185640"/>
        <c:axId val="313562056"/>
      </c:barChart>
      <c:catAx>
        <c:axId val="2261856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FI"/>
          </a:p>
        </c:txPr>
        <c:crossAx val="313562056"/>
        <c:crosses val="autoZero"/>
        <c:auto val="1"/>
        <c:lblAlgn val="ctr"/>
        <c:lblOffset val="100"/>
        <c:noMultiLvlLbl val="0"/>
      </c:catAx>
      <c:valAx>
        <c:axId val="3135620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FI"/>
          </a:p>
        </c:txPr>
        <c:crossAx val="22618564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F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Hur ofta har du st</a:t>
            </a:r>
            <a:r>
              <a:rPr lang="sv-FI" sz="2000"/>
              <a:t>ött på problem beträffande tillgänglighet de senaste fyra åren? (n=159-170)</a:t>
            </a:r>
            <a:endParaRPr lang="en-GB" sz="2000"/>
          </a:p>
        </c:rich>
      </c:tx>
      <c:layout>
        <c:manualLayout>
          <c:xMode val="edge"/>
          <c:yMode val="edge"/>
          <c:x val="0.11487630893124449"/>
          <c:y val="4.1714069017823284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sv-FI"/>
        </a:p>
      </c:txPr>
    </c:title>
    <c:autoTitleDeleted val="0"/>
    <c:plotArea>
      <c:layout/>
      <c:barChart>
        <c:barDir val="bar"/>
        <c:grouping val="stacked"/>
        <c:varyColors val="0"/>
        <c:ser>
          <c:idx val="0"/>
          <c:order val="0"/>
          <c:tx>
            <c:strRef>
              <c:f>Data!$P$491</c:f>
              <c:strCache>
                <c:ptCount val="1"/>
                <c:pt idx="0">
                  <c:v>Ständigt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Data!$O$492:$O$503</c:f>
              <c:strCache>
                <c:ptCount val="12"/>
                <c:pt idx="0">
                  <c:v>Hos vänner och släktningar</c:v>
                </c:pt>
                <c:pt idx="1">
                  <c:v>Hemma</c:v>
                </c:pt>
                <c:pt idx="2">
                  <c:v>Nöd- och räddningstjänster</c:v>
                </c:pt>
                <c:pt idx="3">
                  <c:v>På Internet och i annan datatrafik</c:v>
                </c:pt>
                <c:pt idx="4">
                  <c:v>Information och kommunikation</c:v>
                </c:pt>
                <c:pt idx="5">
                  <c:v>Tolkning</c:v>
                </c:pt>
                <c:pt idx="6">
                  <c:v>Skyltar</c:v>
                </c:pt>
                <c:pt idx="7">
                  <c:v>Gatu- och parkområden</c:v>
                </c:pt>
                <c:pt idx="8">
                  <c:v>Kollektivtrafiken</c:v>
                </c:pt>
                <c:pt idx="9">
                  <c:v>På arbetsplatsen</c:v>
                </c:pt>
                <c:pt idx="10">
                  <c:v>Utbildningsinstitutioner</c:v>
                </c:pt>
                <c:pt idx="11">
                  <c:v>Allmänna utrymmen</c:v>
                </c:pt>
              </c:strCache>
            </c:strRef>
          </c:cat>
          <c:val>
            <c:numRef>
              <c:f>Data!$P$492:$P$503</c:f>
              <c:numCache>
                <c:formatCode>General</c:formatCode>
                <c:ptCount val="12"/>
                <c:pt idx="0">
                  <c:v>6</c:v>
                </c:pt>
                <c:pt idx="1">
                  <c:v>3</c:v>
                </c:pt>
                <c:pt idx="2">
                  <c:v>0</c:v>
                </c:pt>
                <c:pt idx="3">
                  <c:v>2</c:v>
                </c:pt>
                <c:pt idx="4">
                  <c:v>6</c:v>
                </c:pt>
                <c:pt idx="5">
                  <c:v>3</c:v>
                </c:pt>
                <c:pt idx="6">
                  <c:v>4</c:v>
                </c:pt>
                <c:pt idx="7">
                  <c:v>6</c:v>
                </c:pt>
                <c:pt idx="8">
                  <c:v>7</c:v>
                </c:pt>
                <c:pt idx="9">
                  <c:v>9</c:v>
                </c:pt>
                <c:pt idx="10">
                  <c:v>6</c:v>
                </c:pt>
                <c:pt idx="11">
                  <c:v>5</c:v>
                </c:pt>
              </c:numCache>
            </c:numRef>
          </c:val>
          <c:extLst xmlns:c16r2="http://schemas.microsoft.com/office/drawing/2015/06/chart">
            <c:ext xmlns:c16="http://schemas.microsoft.com/office/drawing/2014/chart" uri="{C3380CC4-5D6E-409C-BE32-E72D297353CC}">
              <c16:uniqueId val="{00000000-4EE1-4BB4-9C2A-CBBF2646CAAA}"/>
            </c:ext>
          </c:extLst>
        </c:ser>
        <c:ser>
          <c:idx val="1"/>
          <c:order val="1"/>
          <c:tx>
            <c:strRef>
              <c:f>Data!$Q$491</c:f>
              <c:strCache>
                <c:ptCount val="1"/>
                <c:pt idx="0">
                  <c:v>Ganska ofta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Data!$O$492:$O$503</c:f>
              <c:strCache>
                <c:ptCount val="12"/>
                <c:pt idx="0">
                  <c:v>Hos vänner och släktningar</c:v>
                </c:pt>
                <c:pt idx="1">
                  <c:v>Hemma</c:v>
                </c:pt>
                <c:pt idx="2">
                  <c:v>Nöd- och räddningstjänster</c:v>
                </c:pt>
                <c:pt idx="3">
                  <c:v>På Internet och i annan datatrafik</c:v>
                </c:pt>
                <c:pt idx="4">
                  <c:v>Information och kommunikation</c:v>
                </c:pt>
                <c:pt idx="5">
                  <c:v>Tolkning</c:v>
                </c:pt>
                <c:pt idx="6">
                  <c:v>Skyltar</c:v>
                </c:pt>
                <c:pt idx="7">
                  <c:v>Gatu- och parkområden</c:v>
                </c:pt>
                <c:pt idx="8">
                  <c:v>Kollektivtrafiken</c:v>
                </c:pt>
                <c:pt idx="9">
                  <c:v>På arbetsplatsen</c:v>
                </c:pt>
                <c:pt idx="10">
                  <c:v>Utbildningsinstitutioner</c:v>
                </c:pt>
                <c:pt idx="11">
                  <c:v>Allmänna utrymmen</c:v>
                </c:pt>
              </c:strCache>
            </c:strRef>
          </c:cat>
          <c:val>
            <c:numRef>
              <c:f>Data!$Q$492:$Q$503</c:f>
              <c:numCache>
                <c:formatCode>General</c:formatCode>
                <c:ptCount val="12"/>
                <c:pt idx="0">
                  <c:v>12</c:v>
                </c:pt>
                <c:pt idx="1">
                  <c:v>8</c:v>
                </c:pt>
                <c:pt idx="2">
                  <c:v>1</c:v>
                </c:pt>
                <c:pt idx="3">
                  <c:v>9</c:v>
                </c:pt>
                <c:pt idx="4">
                  <c:v>11</c:v>
                </c:pt>
                <c:pt idx="5">
                  <c:v>2</c:v>
                </c:pt>
                <c:pt idx="6">
                  <c:v>5</c:v>
                </c:pt>
                <c:pt idx="7">
                  <c:v>11</c:v>
                </c:pt>
                <c:pt idx="8">
                  <c:v>8</c:v>
                </c:pt>
                <c:pt idx="9">
                  <c:v>7</c:v>
                </c:pt>
                <c:pt idx="10">
                  <c:v>9</c:v>
                </c:pt>
                <c:pt idx="11">
                  <c:v>17</c:v>
                </c:pt>
              </c:numCache>
            </c:numRef>
          </c:val>
          <c:extLst xmlns:c16r2="http://schemas.microsoft.com/office/drawing/2015/06/chart">
            <c:ext xmlns:c16="http://schemas.microsoft.com/office/drawing/2014/chart" uri="{C3380CC4-5D6E-409C-BE32-E72D297353CC}">
              <c16:uniqueId val="{00000001-4EE1-4BB4-9C2A-CBBF2646CAAA}"/>
            </c:ext>
          </c:extLst>
        </c:ser>
        <c:ser>
          <c:idx val="2"/>
          <c:order val="2"/>
          <c:tx>
            <c:strRef>
              <c:f>Data!$R$491</c:f>
              <c:strCache>
                <c:ptCount val="1"/>
                <c:pt idx="0">
                  <c:v>Ibland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Data!$O$492:$O$503</c:f>
              <c:strCache>
                <c:ptCount val="12"/>
                <c:pt idx="0">
                  <c:v>Hos vänner och släktningar</c:v>
                </c:pt>
                <c:pt idx="1">
                  <c:v>Hemma</c:v>
                </c:pt>
                <c:pt idx="2">
                  <c:v>Nöd- och räddningstjänster</c:v>
                </c:pt>
                <c:pt idx="3">
                  <c:v>På Internet och i annan datatrafik</c:v>
                </c:pt>
                <c:pt idx="4">
                  <c:v>Information och kommunikation</c:v>
                </c:pt>
                <c:pt idx="5">
                  <c:v>Tolkning</c:v>
                </c:pt>
                <c:pt idx="6">
                  <c:v>Skyltar</c:v>
                </c:pt>
                <c:pt idx="7">
                  <c:v>Gatu- och parkområden</c:v>
                </c:pt>
                <c:pt idx="8">
                  <c:v>Kollektivtrafiken</c:v>
                </c:pt>
                <c:pt idx="9">
                  <c:v>På arbetsplatsen</c:v>
                </c:pt>
                <c:pt idx="10">
                  <c:v>Utbildningsinstitutioner</c:v>
                </c:pt>
                <c:pt idx="11">
                  <c:v>Allmänna utrymmen</c:v>
                </c:pt>
              </c:strCache>
            </c:strRef>
          </c:cat>
          <c:val>
            <c:numRef>
              <c:f>Data!$R$492:$R$503</c:f>
              <c:numCache>
                <c:formatCode>General</c:formatCode>
                <c:ptCount val="12"/>
                <c:pt idx="0">
                  <c:v>46</c:v>
                </c:pt>
                <c:pt idx="1">
                  <c:v>41</c:v>
                </c:pt>
                <c:pt idx="2">
                  <c:v>17</c:v>
                </c:pt>
                <c:pt idx="3">
                  <c:v>32</c:v>
                </c:pt>
                <c:pt idx="4">
                  <c:v>40</c:v>
                </c:pt>
                <c:pt idx="5">
                  <c:v>17</c:v>
                </c:pt>
                <c:pt idx="6">
                  <c:v>26</c:v>
                </c:pt>
                <c:pt idx="7">
                  <c:v>22</c:v>
                </c:pt>
                <c:pt idx="8">
                  <c:v>19</c:v>
                </c:pt>
                <c:pt idx="9">
                  <c:v>29</c:v>
                </c:pt>
                <c:pt idx="10">
                  <c:v>32</c:v>
                </c:pt>
                <c:pt idx="11">
                  <c:v>41</c:v>
                </c:pt>
              </c:numCache>
            </c:numRef>
          </c:val>
          <c:extLst xmlns:c16r2="http://schemas.microsoft.com/office/drawing/2015/06/chart">
            <c:ext xmlns:c16="http://schemas.microsoft.com/office/drawing/2014/chart" uri="{C3380CC4-5D6E-409C-BE32-E72D297353CC}">
              <c16:uniqueId val="{00000002-4EE1-4BB4-9C2A-CBBF2646CAAA}"/>
            </c:ext>
          </c:extLst>
        </c:ser>
        <c:ser>
          <c:idx val="3"/>
          <c:order val="3"/>
          <c:tx>
            <c:strRef>
              <c:f>Data!$S$491</c:f>
              <c:strCache>
                <c:ptCount val="1"/>
                <c:pt idx="0">
                  <c:v>Inte alls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Data!$O$492:$O$503</c:f>
              <c:strCache>
                <c:ptCount val="12"/>
                <c:pt idx="0">
                  <c:v>Hos vänner och släktningar</c:v>
                </c:pt>
                <c:pt idx="1">
                  <c:v>Hemma</c:v>
                </c:pt>
                <c:pt idx="2">
                  <c:v>Nöd- och räddningstjänster</c:v>
                </c:pt>
                <c:pt idx="3">
                  <c:v>På Internet och i annan datatrafik</c:v>
                </c:pt>
                <c:pt idx="4">
                  <c:v>Information och kommunikation</c:v>
                </c:pt>
                <c:pt idx="5">
                  <c:v>Tolkning</c:v>
                </c:pt>
                <c:pt idx="6">
                  <c:v>Skyltar</c:v>
                </c:pt>
                <c:pt idx="7">
                  <c:v>Gatu- och parkområden</c:v>
                </c:pt>
                <c:pt idx="8">
                  <c:v>Kollektivtrafiken</c:v>
                </c:pt>
                <c:pt idx="9">
                  <c:v>På arbetsplatsen</c:v>
                </c:pt>
                <c:pt idx="10">
                  <c:v>Utbildningsinstitutioner</c:v>
                </c:pt>
                <c:pt idx="11">
                  <c:v>Allmänna utrymmen</c:v>
                </c:pt>
              </c:strCache>
            </c:strRef>
          </c:cat>
          <c:val>
            <c:numRef>
              <c:f>Data!$S$492:$S$503</c:f>
              <c:numCache>
                <c:formatCode>General</c:formatCode>
                <c:ptCount val="12"/>
                <c:pt idx="0">
                  <c:v>103</c:v>
                </c:pt>
                <c:pt idx="1">
                  <c:v>117</c:v>
                </c:pt>
                <c:pt idx="2">
                  <c:v>143</c:v>
                </c:pt>
                <c:pt idx="3">
                  <c:v>119</c:v>
                </c:pt>
                <c:pt idx="4">
                  <c:v>107</c:v>
                </c:pt>
                <c:pt idx="5">
                  <c:v>137</c:v>
                </c:pt>
                <c:pt idx="6">
                  <c:v>129</c:v>
                </c:pt>
                <c:pt idx="7">
                  <c:v>126</c:v>
                </c:pt>
                <c:pt idx="8">
                  <c:v>129</c:v>
                </c:pt>
                <c:pt idx="9">
                  <c:v>122</c:v>
                </c:pt>
                <c:pt idx="10">
                  <c:v>115</c:v>
                </c:pt>
                <c:pt idx="11">
                  <c:v>107</c:v>
                </c:pt>
              </c:numCache>
            </c:numRef>
          </c:val>
          <c:extLst xmlns:c16r2="http://schemas.microsoft.com/office/drawing/2015/06/chart">
            <c:ext xmlns:c16="http://schemas.microsoft.com/office/drawing/2014/chart" uri="{C3380CC4-5D6E-409C-BE32-E72D297353CC}">
              <c16:uniqueId val="{00000003-4EE1-4BB4-9C2A-CBBF2646CAAA}"/>
            </c:ext>
          </c:extLst>
        </c:ser>
        <c:dLbls>
          <c:dLblPos val="ctr"/>
          <c:showLegendKey val="0"/>
          <c:showVal val="1"/>
          <c:showCatName val="0"/>
          <c:showSerName val="0"/>
          <c:showPercent val="0"/>
          <c:showBubbleSize val="0"/>
        </c:dLbls>
        <c:gapWidth val="150"/>
        <c:overlap val="100"/>
        <c:axId val="312122288"/>
        <c:axId val="312119544"/>
      </c:barChart>
      <c:catAx>
        <c:axId val="3121222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v-FI"/>
          </a:p>
        </c:txPr>
        <c:crossAx val="312119544"/>
        <c:crosses val="autoZero"/>
        <c:auto val="1"/>
        <c:lblAlgn val="ctr"/>
        <c:lblOffset val="100"/>
        <c:noMultiLvlLbl val="0"/>
      </c:catAx>
      <c:valAx>
        <c:axId val="312119544"/>
        <c:scaling>
          <c:orientation val="minMax"/>
          <c:max val="170"/>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FI"/>
          </a:p>
        </c:txPr>
        <c:crossAx val="3121222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F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F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sv-FI" sz="2400"/>
              <a:t>Har du fått delta i följande när du velat? (n=183-197)</a:t>
            </a:r>
            <a:endParaRPr lang="en-GB" sz="240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sv-FI"/>
        </a:p>
      </c:txPr>
    </c:title>
    <c:autoTitleDeleted val="0"/>
    <c:plotArea>
      <c:layout/>
      <c:barChart>
        <c:barDir val="bar"/>
        <c:grouping val="percentStacked"/>
        <c:varyColors val="0"/>
        <c:ser>
          <c:idx val="0"/>
          <c:order val="0"/>
          <c:tx>
            <c:strRef>
              <c:f>Data!$K$221</c:f>
              <c:strCache>
                <c:ptCount val="1"/>
                <c:pt idx="0">
                  <c:v>Ganska dåligt eller dåligt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Data!$J$222:$J$227</c:f>
              <c:strCache>
                <c:ptCount val="6"/>
                <c:pt idx="0">
                  <c:v>Idrott</c:v>
                </c:pt>
                <c:pt idx="1">
                  <c:v>Kulturlivet</c:v>
                </c:pt>
                <c:pt idx="2">
                  <c:v>Hobby- och fritidsaktiviteter</c:v>
                </c:pt>
                <c:pt idx="3">
                  <c:v>Icke statlig organisations- och föreningsverksamhet</c:v>
                </c:pt>
                <c:pt idx="4">
                  <c:v>I politik eller offentlig förvaltning </c:v>
                </c:pt>
                <c:pt idx="5">
                  <c:v>I val som väljare eller kandidat</c:v>
                </c:pt>
              </c:strCache>
            </c:strRef>
          </c:cat>
          <c:val>
            <c:numRef>
              <c:f>Data!$K$222:$K$227</c:f>
              <c:numCache>
                <c:formatCode>0.0%</c:formatCode>
                <c:ptCount val="6"/>
                <c:pt idx="0">
                  <c:v>0.18817204301075269</c:v>
                </c:pt>
                <c:pt idx="1">
                  <c:v>0.13978494623655915</c:v>
                </c:pt>
                <c:pt idx="2">
                  <c:v>0.1370558375634518</c:v>
                </c:pt>
                <c:pt idx="3">
                  <c:v>0.12021857923497267</c:v>
                </c:pt>
                <c:pt idx="4">
                  <c:v>0.13903743315508021</c:v>
                </c:pt>
                <c:pt idx="5">
                  <c:v>9.625668449197862E-2</c:v>
                </c:pt>
              </c:numCache>
            </c:numRef>
          </c:val>
          <c:extLst xmlns:c16r2="http://schemas.microsoft.com/office/drawing/2015/06/chart">
            <c:ext xmlns:c16="http://schemas.microsoft.com/office/drawing/2014/chart" uri="{C3380CC4-5D6E-409C-BE32-E72D297353CC}">
              <c16:uniqueId val="{00000000-2230-4791-98E3-CCC87120CAFD}"/>
            </c:ext>
          </c:extLst>
        </c:ser>
        <c:ser>
          <c:idx val="1"/>
          <c:order val="1"/>
          <c:tx>
            <c:strRef>
              <c:f>Data!$L$221</c:f>
              <c:strCache>
                <c:ptCount val="1"/>
                <c:pt idx="0">
                  <c:v>Jag har inte velat</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Data!$J$222:$J$227</c:f>
              <c:strCache>
                <c:ptCount val="6"/>
                <c:pt idx="0">
                  <c:v>Idrott</c:v>
                </c:pt>
                <c:pt idx="1">
                  <c:v>Kulturlivet</c:v>
                </c:pt>
                <c:pt idx="2">
                  <c:v>Hobby- och fritidsaktiviteter</c:v>
                </c:pt>
                <c:pt idx="3">
                  <c:v>Icke statlig organisations- och föreningsverksamhet</c:v>
                </c:pt>
                <c:pt idx="4">
                  <c:v>I politik eller offentlig förvaltning </c:v>
                </c:pt>
                <c:pt idx="5">
                  <c:v>I val som väljare eller kandidat</c:v>
                </c:pt>
              </c:strCache>
            </c:strRef>
          </c:cat>
          <c:val>
            <c:numRef>
              <c:f>Data!$L$222:$L$227</c:f>
              <c:numCache>
                <c:formatCode>0.0%</c:formatCode>
                <c:ptCount val="6"/>
                <c:pt idx="0">
                  <c:v>0.39784946236559138</c:v>
                </c:pt>
                <c:pt idx="1">
                  <c:v>0.26344086021505375</c:v>
                </c:pt>
                <c:pt idx="2">
                  <c:v>0.1116751269035533</c:v>
                </c:pt>
                <c:pt idx="3">
                  <c:v>0.31693989071038253</c:v>
                </c:pt>
                <c:pt idx="4">
                  <c:v>0.58288770053475936</c:v>
                </c:pt>
                <c:pt idx="5">
                  <c:v>0.30481283422459893</c:v>
                </c:pt>
              </c:numCache>
            </c:numRef>
          </c:val>
          <c:extLst xmlns:c16r2="http://schemas.microsoft.com/office/drawing/2015/06/chart">
            <c:ext xmlns:c16="http://schemas.microsoft.com/office/drawing/2014/chart" uri="{C3380CC4-5D6E-409C-BE32-E72D297353CC}">
              <c16:uniqueId val="{00000001-2230-4791-98E3-CCC87120CAFD}"/>
            </c:ext>
          </c:extLst>
        </c:ser>
        <c:ser>
          <c:idx val="2"/>
          <c:order val="2"/>
          <c:tx>
            <c:strRef>
              <c:f>Data!$M$221</c:f>
              <c:strCache>
                <c:ptCount val="1"/>
                <c:pt idx="0">
                  <c:v>Ganska bra eller bra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Data!$J$222:$J$227</c:f>
              <c:strCache>
                <c:ptCount val="6"/>
                <c:pt idx="0">
                  <c:v>Idrott</c:v>
                </c:pt>
                <c:pt idx="1">
                  <c:v>Kulturlivet</c:v>
                </c:pt>
                <c:pt idx="2">
                  <c:v>Hobby- och fritidsaktiviteter</c:v>
                </c:pt>
                <c:pt idx="3">
                  <c:v>Icke statlig organisations- och föreningsverksamhet</c:v>
                </c:pt>
                <c:pt idx="4">
                  <c:v>I politik eller offentlig förvaltning </c:v>
                </c:pt>
                <c:pt idx="5">
                  <c:v>I val som väljare eller kandidat</c:v>
                </c:pt>
              </c:strCache>
            </c:strRef>
          </c:cat>
          <c:val>
            <c:numRef>
              <c:f>Data!$M$222:$M$227</c:f>
              <c:numCache>
                <c:formatCode>0.0%</c:formatCode>
                <c:ptCount val="6"/>
                <c:pt idx="0">
                  <c:v>0.41397849462365593</c:v>
                </c:pt>
                <c:pt idx="1">
                  <c:v>0.59677419354838712</c:v>
                </c:pt>
                <c:pt idx="2">
                  <c:v>0.75126903553299496</c:v>
                </c:pt>
                <c:pt idx="3">
                  <c:v>0.56284153005464477</c:v>
                </c:pt>
                <c:pt idx="4">
                  <c:v>0.27807486631016043</c:v>
                </c:pt>
                <c:pt idx="5">
                  <c:v>0.59893048128342252</c:v>
                </c:pt>
              </c:numCache>
            </c:numRef>
          </c:val>
          <c:extLst xmlns:c16r2="http://schemas.microsoft.com/office/drawing/2015/06/chart">
            <c:ext xmlns:c16="http://schemas.microsoft.com/office/drawing/2014/chart" uri="{C3380CC4-5D6E-409C-BE32-E72D297353CC}">
              <c16:uniqueId val="{00000002-2230-4791-98E3-CCC87120CAFD}"/>
            </c:ext>
          </c:extLst>
        </c:ser>
        <c:dLbls>
          <c:dLblPos val="ctr"/>
          <c:showLegendKey val="0"/>
          <c:showVal val="1"/>
          <c:showCatName val="0"/>
          <c:showSerName val="0"/>
          <c:showPercent val="0"/>
          <c:showBubbleSize val="0"/>
        </c:dLbls>
        <c:gapWidth val="150"/>
        <c:overlap val="100"/>
        <c:axId val="312118760"/>
        <c:axId val="312116408"/>
      </c:barChart>
      <c:catAx>
        <c:axId val="312118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FI"/>
          </a:p>
        </c:txPr>
        <c:crossAx val="312116408"/>
        <c:crosses val="autoZero"/>
        <c:auto val="1"/>
        <c:lblAlgn val="ctr"/>
        <c:lblOffset val="100"/>
        <c:noMultiLvlLbl val="0"/>
      </c:catAx>
      <c:valAx>
        <c:axId val="3121164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FI"/>
          </a:p>
        </c:txPr>
        <c:crossAx val="312118760"/>
        <c:crosses val="autoZero"/>
        <c:crossBetween val="between"/>
      </c:valAx>
      <c:spPr>
        <a:noFill/>
        <a:ln>
          <a:noFill/>
        </a:ln>
        <a:effectLst/>
      </c:spPr>
    </c:plotArea>
    <c:legend>
      <c:legendPos val="b"/>
      <c:layout>
        <c:manualLayout>
          <c:xMode val="edge"/>
          <c:yMode val="edge"/>
          <c:x val="0.13287553679116212"/>
          <c:y val="0.94992853647398245"/>
          <c:w val="0.86248802232677468"/>
          <c:h val="5.007146352601752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F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100"/>
      </a:pPr>
      <a:endParaRPr lang="sv-FI"/>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Data!$G$277</c:f>
              <c:strCache>
                <c:ptCount val="1"/>
                <c:pt idx="0">
                  <c:v>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Data!$F$278:$F$281</c:f>
              <c:strCache>
                <c:ptCount val="4"/>
                <c:pt idx="0">
                  <c:v>Tycker du att fördomar mot personer med funktionsnedsättningar har ökat? (n=192)</c:v>
                </c:pt>
                <c:pt idx="1">
                  <c:v>Tycker du att fördomar mot personer med funktionsnedsättningar har minskat? (n=192)</c:v>
                </c:pt>
                <c:pt idx="2">
                  <c:v>Tycler du att respekten för människovärdet för personer med funktionsnedsättningar har minskat? (n=195)</c:v>
                </c:pt>
                <c:pt idx="3">
                  <c:v>Tycker du att respekten för människovärdet för personer med funktionsnedsättningar ha ökat? (n=195)</c:v>
                </c:pt>
              </c:strCache>
            </c:strRef>
          </c:cat>
          <c:val>
            <c:numRef>
              <c:f>Data!$G$278:$G$281</c:f>
              <c:numCache>
                <c:formatCode>0.0%</c:formatCode>
                <c:ptCount val="4"/>
                <c:pt idx="0">
                  <c:v>0.15104166666666666</c:v>
                </c:pt>
                <c:pt idx="1">
                  <c:v>0.515625</c:v>
                </c:pt>
                <c:pt idx="2">
                  <c:v>0.18461538461538463</c:v>
                </c:pt>
                <c:pt idx="3">
                  <c:v>0.55384615384615388</c:v>
                </c:pt>
              </c:numCache>
            </c:numRef>
          </c:val>
          <c:extLst xmlns:c16r2="http://schemas.microsoft.com/office/drawing/2015/06/chart">
            <c:ext xmlns:c16="http://schemas.microsoft.com/office/drawing/2014/chart" uri="{C3380CC4-5D6E-409C-BE32-E72D297353CC}">
              <c16:uniqueId val="{00000000-C344-4916-9976-B6249B8AA958}"/>
            </c:ext>
          </c:extLst>
        </c:ser>
        <c:ser>
          <c:idx val="1"/>
          <c:order val="1"/>
          <c:tx>
            <c:strRef>
              <c:f>Data!$H$277</c:f>
              <c:strCache>
                <c:ptCount val="1"/>
                <c:pt idx="0">
                  <c:v>Nej</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Data!$F$278:$F$281</c:f>
              <c:strCache>
                <c:ptCount val="4"/>
                <c:pt idx="0">
                  <c:v>Tycker du att fördomar mot personer med funktionsnedsättningar har ökat? (n=192)</c:v>
                </c:pt>
                <c:pt idx="1">
                  <c:v>Tycker du att fördomar mot personer med funktionsnedsättningar har minskat? (n=192)</c:v>
                </c:pt>
                <c:pt idx="2">
                  <c:v>Tycler du att respekten för människovärdet för personer med funktionsnedsättningar har minskat? (n=195)</c:v>
                </c:pt>
                <c:pt idx="3">
                  <c:v>Tycker du att respekten för människovärdet för personer med funktionsnedsättningar ha ökat? (n=195)</c:v>
                </c:pt>
              </c:strCache>
            </c:strRef>
          </c:cat>
          <c:val>
            <c:numRef>
              <c:f>Data!$H$278:$H$281</c:f>
              <c:numCache>
                <c:formatCode>0.0%</c:formatCode>
                <c:ptCount val="4"/>
                <c:pt idx="0">
                  <c:v>0.84895833333333337</c:v>
                </c:pt>
                <c:pt idx="1">
                  <c:v>0.484375</c:v>
                </c:pt>
                <c:pt idx="2">
                  <c:v>0.81538461538461537</c:v>
                </c:pt>
                <c:pt idx="3">
                  <c:v>0.44615384615384618</c:v>
                </c:pt>
              </c:numCache>
            </c:numRef>
          </c:val>
          <c:extLst xmlns:c16r2="http://schemas.microsoft.com/office/drawing/2015/06/chart">
            <c:ext xmlns:c16="http://schemas.microsoft.com/office/drawing/2014/chart" uri="{C3380CC4-5D6E-409C-BE32-E72D297353CC}">
              <c16:uniqueId val="{00000001-C344-4916-9976-B6249B8AA958}"/>
            </c:ext>
          </c:extLst>
        </c:ser>
        <c:dLbls>
          <c:dLblPos val="ctr"/>
          <c:showLegendKey val="0"/>
          <c:showVal val="1"/>
          <c:showCatName val="0"/>
          <c:showSerName val="0"/>
          <c:showPercent val="0"/>
          <c:showBubbleSize val="0"/>
        </c:dLbls>
        <c:gapWidth val="150"/>
        <c:overlap val="100"/>
        <c:axId val="312121896"/>
        <c:axId val="312120328"/>
      </c:barChart>
      <c:catAx>
        <c:axId val="312121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FI"/>
          </a:p>
        </c:txPr>
        <c:crossAx val="312120328"/>
        <c:crosses val="autoZero"/>
        <c:auto val="1"/>
        <c:lblAlgn val="ctr"/>
        <c:lblOffset val="100"/>
        <c:noMultiLvlLbl val="0"/>
      </c:catAx>
      <c:valAx>
        <c:axId val="3121203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FI"/>
          </a:p>
        </c:txPr>
        <c:crossAx val="312121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v-F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FI"/>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sv-FI" sz="1800"/>
              <a:t>Har du känt att du blivit diskriminerad under de senaste fyra åren i följande situationer? </a:t>
            </a:r>
            <a:br>
              <a:rPr lang="sv-FI" sz="1800"/>
            </a:br>
            <a:r>
              <a:rPr lang="sv-FI" sz="1800"/>
              <a:t>(Svar i %, n=144-153)</a:t>
            </a:r>
            <a:endParaRPr lang="en-GB"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sv-FI"/>
        </a:p>
      </c:txPr>
    </c:title>
    <c:autoTitleDeleted val="0"/>
    <c:plotArea>
      <c:layout/>
      <c:barChart>
        <c:barDir val="bar"/>
        <c:grouping val="percentStacked"/>
        <c:varyColors val="0"/>
        <c:ser>
          <c:idx val="0"/>
          <c:order val="0"/>
          <c:tx>
            <c:strRef>
              <c:f>Data!$H$813</c:f>
              <c:strCache>
                <c:ptCount val="1"/>
                <c:pt idx="0">
                  <c:v>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Data!$G$814:$G$819</c:f>
              <c:strCache>
                <c:ptCount val="6"/>
                <c:pt idx="0">
                  <c:v>I arbetslivet i övrigt</c:v>
                </c:pt>
                <c:pt idx="1">
                  <c:v>Arbetslivsrelaterade anpassningar</c:v>
                </c:pt>
                <c:pt idx="2">
                  <c:v>Tillgång till anställning eller vid jobbsökning</c:v>
                </c:pt>
                <c:pt idx="3">
                  <c:v>Utbildning i övrigt</c:v>
                </c:pt>
                <c:pt idx="4">
                  <c:v>Utbildningsrelaterade anpassningar</c:v>
                </c:pt>
                <c:pt idx="5">
                  <c:v>Tillgång till utbildning</c:v>
                </c:pt>
              </c:strCache>
            </c:strRef>
          </c:cat>
          <c:val>
            <c:numRef>
              <c:f>Data!$H$814:$H$819</c:f>
              <c:numCache>
                <c:formatCode>0.0%</c:formatCode>
                <c:ptCount val="6"/>
                <c:pt idx="0">
                  <c:v>0.11805555555555555</c:v>
                </c:pt>
                <c:pt idx="1">
                  <c:v>0.1095890410958904</c:v>
                </c:pt>
                <c:pt idx="2">
                  <c:v>0.11409395973154363</c:v>
                </c:pt>
                <c:pt idx="3">
                  <c:v>5.4054054054054057E-2</c:v>
                </c:pt>
                <c:pt idx="4">
                  <c:v>8.9041095890410954E-2</c:v>
                </c:pt>
                <c:pt idx="5">
                  <c:v>0.1111111111111111</c:v>
                </c:pt>
              </c:numCache>
            </c:numRef>
          </c:val>
          <c:extLst xmlns:c16r2="http://schemas.microsoft.com/office/drawing/2015/06/chart">
            <c:ext xmlns:c16="http://schemas.microsoft.com/office/drawing/2014/chart" uri="{C3380CC4-5D6E-409C-BE32-E72D297353CC}">
              <c16:uniqueId val="{00000000-8C17-4C08-BA7A-4B5F581DBCA2}"/>
            </c:ext>
          </c:extLst>
        </c:ser>
        <c:ser>
          <c:idx val="1"/>
          <c:order val="1"/>
          <c:tx>
            <c:strRef>
              <c:f>Data!$I$813</c:f>
              <c:strCache>
                <c:ptCount val="1"/>
                <c:pt idx="0">
                  <c:v>Nej</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Data!$G$814:$G$819</c:f>
              <c:strCache>
                <c:ptCount val="6"/>
                <c:pt idx="0">
                  <c:v>I arbetslivet i övrigt</c:v>
                </c:pt>
                <c:pt idx="1">
                  <c:v>Arbetslivsrelaterade anpassningar</c:v>
                </c:pt>
                <c:pt idx="2">
                  <c:v>Tillgång till anställning eller vid jobbsökning</c:v>
                </c:pt>
                <c:pt idx="3">
                  <c:v>Utbildning i övrigt</c:v>
                </c:pt>
                <c:pt idx="4">
                  <c:v>Utbildningsrelaterade anpassningar</c:v>
                </c:pt>
                <c:pt idx="5">
                  <c:v>Tillgång till utbildning</c:v>
                </c:pt>
              </c:strCache>
            </c:strRef>
          </c:cat>
          <c:val>
            <c:numRef>
              <c:f>Data!$I$814:$I$819</c:f>
              <c:numCache>
                <c:formatCode>0.0%</c:formatCode>
                <c:ptCount val="6"/>
                <c:pt idx="0">
                  <c:v>0.2361111111111111</c:v>
                </c:pt>
                <c:pt idx="1">
                  <c:v>0.23972602739726026</c:v>
                </c:pt>
                <c:pt idx="2">
                  <c:v>0.19463087248322147</c:v>
                </c:pt>
                <c:pt idx="3">
                  <c:v>0.24324324324324326</c:v>
                </c:pt>
                <c:pt idx="4">
                  <c:v>0.19178082191780821</c:v>
                </c:pt>
                <c:pt idx="5">
                  <c:v>0.20261437908496732</c:v>
                </c:pt>
              </c:numCache>
            </c:numRef>
          </c:val>
          <c:extLst xmlns:c16r2="http://schemas.microsoft.com/office/drawing/2015/06/chart">
            <c:ext xmlns:c16="http://schemas.microsoft.com/office/drawing/2014/chart" uri="{C3380CC4-5D6E-409C-BE32-E72D297353CC}">
              <c16:uniqueId val="{00000001-8C17-4C08-BA7A-4B5F581DBCA2}"/>
            </c:ext>
          </c:extLst>
        </c:ser>
        <c:ser>
          <c:idx val="2"/>
          <c:order val="2"/>
          <c:tx>
            <c:strRef>
              <c:f>Data!$J$813</c:f>
              <c:strCache>
                <c:ptCount val="1"/>
                <c:pt idx="0">
                  <c:v>Gäller inte mig</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Data!$G$814:$G$819</c:f>
              <c:strCache>
                <c:ptCount val="6"/>
                <c:pt idx="0">
                  <c:v>I arbetslivet i övrigt</c:v>
                </c:pt>
                <c:pt idx="1">
                  <c:v>Arbetslivsrelaterade anpassningar</c:v>
                </c:pt>
                <c:pt idx="2">
                  <c:v>Tillgång till anställning eller vid jobbsökning</c:v>
                </c:pt>
                <c:pt idx="3">
                  <c:v>Utbildning i övrigt</c:v>
                </c:pt>
                <c:pt idx="4">
                  <c:v>Utbildningsrelaterade anpassningar</c:v>
                </c:pt>
                <c:pt idx="5">
                  <c:v>Tillgång till utbildning</c:v>
                </c:pt>
              </c:strCache>
            </c:strRef>
          </c:cat>
          <c:val>
            <c:numRef>
              <c:f>Data!$J$814:$J$819</c:f>
              <c:numCache>
                <c:formatCode>0.0%</c:formatCode>
                <c:ptCount val="6"/>
                <c:pt idx="0">
                  <c:v>0.64583333333333337</c:v>
                </c:pt>
                <c:pt idx="1">
                  <c:v>0.65068493150684936</c:v>
                </c:pt>
                <c:pt idx="2">
                  <c:v>0.6912751677852349</c:v>
                </c:pt>
                <c:pt idx="3">
                  <c:v>0.70270270270270274</c:v>
                </c:pt>
                <c:pt idx="4">
                  <c:v>0.71917808219178081</c:v>
                </c:pt>
                <c:pt idx="5">
                  <c:v>0.68627450980392157</c:v>
                </c:pt>
              </c:numCache>
            </c:numRef>
          </c:val>
          <c:extLst xmlns:c16r2="http://schemas.microsoft.com/office/drawing/2015/06/chart">
            <c:ext xmlns:c16="http://schemas.microsoft.com/office/drawing/2014/chart" uri="{C3380CC4-5D6E-409C-BE32-E72D297353CC}">
              <c16:uniqueId val="{00000002-8C17-4C08-BA7A-4B5F581DBCA2}"/>
            </c:ext>
          </c:extLst>
        </c:ser>
        <c:dLbls>
          <c:dLblPos val="ctr"/>
          <c:showLegendKey val="0"/>
          <c:showVal val="1"/>
          <c:showCatName val="0"/>
          <c:showSerName val="0"/>
          <c:showPercent val="0"/>
          <c:showBubbleSize val="0"/>
        </c:dLbls>
        <c:gapWidth val="150"/>
        <c:overlap val="100"/>
        <c:axId val="312117192"/>
        <c:axId val="312117584"/>
      </c:barChart>
      <c:catAx>
        <c:axId val="312117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v-FI"/>
          </a:p>
        </c:txPr>
        <c:crossAx val="312117584"/>
        <c:crosses val="autoZero"/>
        <c:auto val="1"/>
        <c:lblAlgn val="ctr"/>
        <c:lblOffset val="100"/>
        <c:noMultiLvlLbl val="0"/>
      </c:catAx>
      <c:valAx>
        <c:axId val="3121175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FI"/>
          </a:p>
        </c:txPr>
        <c:crossAx val="312117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F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FI"/>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sv-FI" sz="2400"/>
              <a:t>Olämpligt bemötande, svar i %</a:t>
            </a:r>
            <a:endParaRPr lang="en-GB" sz="240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sv-FI"/>
        </a:p>
      </c:txPr>
    </c:title>
    <c:autoTitleDeleted val="0"/>
    <c:plotArea>
      <c:layout/>
      <c:barChart>
        <c:barDir val="bar"/>
        <c:grouping val="percentStacked"/>
        <c:varyColors val="0"/>
        <c:ser>
          <c:idx val="0"/>
          <c:order val="0"/>
          <c:tx>
            <c:strRef>
              <c:f>Data!$M$706</c:f>
              <c:strCache>
                <c:ptCount val="1"/>
                <c:pt idx="0">
                  <c:v>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Data!$N$705:$O$705</c:f>
              <c:strCache>
                <c:ptCount val="2"/>
                <c:pt idx="0">
                  <c:v>Har du upplevt olämpligt bemötande någon annanstans i samhället? (n=169)</c:v>
                </c:pt>
                <c:pt idx="1">
                  <c:v>Har du upplevt olämpligt bemötande i kontakt med hälso- och sjukvårdstjänster? (n=168)</c:v>
                </c:pt>
              </c:strCache>
            </c:strRef>
          </c:cat>
          <c:val>
            <c:numRef>
              <c:f>Data!$N$706:$O$706</c:f>
              <c:numCache>
                <c:formatCode>0.0%</c:formatCode>
                <c:ptCount val="2"/>
                <c:pt idx="0">
                  <c:v>0.21893491124260356</c:v>
                </c:pt>
                <c:pt idx="1">
                  <c:v>0.19642857142857142</c:v>
                </c:pt>
              </c:numCache>
            </c:numRef>
          </c:val>
          <c:extLst xmlns:c16r2="http://schemas.microsoft.com/office/drawing/2015/06/chart">
            <c:ext xmlns:c16="http://schemas.microsoft.com/office/drawing/2014/chart" uri="{C3380CC4-5D6E-409C-BE32-E72D297353CC}">
              <c16:uniqueId val="{00000000-1DA9-456F-A0F4-1CB47562A818}"/>
            </c:ext>
          </c:extLst>
        </c:ser>
        <c:ser>
          <c:idx val="1"/>
          <c:order val="1"/>
          <c:tx>
            <c:strRef>
              <c:f>Data!$M$707</c:f>
              <c:strCache>
                <c:ptCount val="1"/>
                <c:pt idx="0">
                  <c:v>Nej</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Data!$N$705:$O$705</c:f>
              <c:strCache>
                <c:ptCount val="2"/>
                <c:pt idx="0">
                  <c:v>Har du upplevt olämpligt bemötande någon annanstans i samhället? (n=169)</c:v>
                </c:pt>
                <c:pt idx="1">
                  <c:v>Har du upplevt olämpligt bemötande i kontakt med hälso- och sjukvårdstjänster? (n=168)</c:v>
                </c:pt>
              </c:strCache>
            </c:strRef>
          </c:cat>
          <c:val>
            <c:numRef>
              <c:f>Data!$N$707:$O$707</c:f>
              <c:numCache>
                <c:formatCode>0.0%</c:formatCode>
                <c:ptCount val="2"/>
                <c:pt idx="0">
                  <c:v>0.78106508875739644</c:v>
                </c:pt>
                <c:pt idx="1">
                  <c:v>0.8035714285714286</c:v>
                </c:pt>
              </c:numCache>
            </c:numRef>
          </c:val>
          <c:extLst xmlns:c16r2="http://schemas.microsoft.com/office/drawing/2015/06/chart">
            <c:ext xmlns:c16="http://schemas.microsoft.com/office/drawing/2014/chart" uri="{C3380CC4-5D6E-409C-BE32-E72D297353CC}">
              <c16:uniqueId val="{00000001-1DA9-456F-A0F4-1CB47562A818}"/>
            </c:ext>
          </c:extLst>
        </c:ser>
        <c:dLbls>
          <c:dLblPos val="ctr"/>
          <c:showLegendKey val="0"/>
          <c:showVal val="1"/>
          <c:showCatName val="0"/>
          <c:showSerName val="0"/>
          <c:showPercent val="0"/>
          <c:showBubbleSize val="0"/>
        </c:dLbls>
        <c:gapWidth val="150"/>
        <c:overlap val="100"/>
        <c:axId val="312121112"/>
        <c:axId val="312119936"/>
      </c:barChart>
      <c:catAx>
        <c:axId val="312121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FI"/>
          </a:p>
        </c:txPr>
        <c:crossAx val="312119936"/>
        <c:crosses val="autoZero"/>
        <c:auto val="1"/>
        <c:lblAlgn val="ctr"/>
        <c:lblOffset val="100"/>
        <c:noMultiLvlLbl val="0"/>
      </c:catAx>
      <c:valAx>
        <c:axId val="3121199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FI"/>
          </a:p>
        </c:txPr>
        <c:crossAx val="312121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F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FI"/>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[Rapport_Situationen gällande rättigheter för personer med funktionsnedsättning på Åland.xlsx]Data!Pivottabell65</c:name>
    <c:fmtId val="-1"/>
  </c:pivotSource>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sv-FI" sz="1800"/>
              <a:t>Har din rätt att leva ifrågasatts direkt eller indirekt? (n=156)</a:t>
            </a:r>
            <a:endParaRPr lang="en-GB"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sv-FI"/>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FI"/>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FI"/>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FI"/>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FI"/>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FI"/>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FI"/>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col"/>
        <c:grouping val="percentStacked"/>
        <c:varyColors val="0"/>
        <c:ser>
          <c:idx val="0"/>
          <c:order val="0"/>
          <c:tx>
            <c:strRef>
              <c:f>Data!$B$766:$B$767</c:f>
              <c:strCache>
                <c:ptCount val="1"/>
                <c:pt idx="0">
                  <c:v>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Data!$A$768</c:f>
              <c:strCache>
                <c:ptCount val="1"/>
                <c:pt idx="0">
                  <c:v>Summa</c:v>
                </c:pt>
              </c:strCache>
            </c:strRef>
          </c:cat>
          <c:val>
            <c:numRef>
              <c:f>Data!$B$768</c:f>
              <c:numCache>
                <c:formatCode>General</c:formatCode>
                <c:ptCount val="1"/>
                <c:pt idx="0">
                  <c:v>14</c:v>
                </c:pt>
              </c:numCache>
            </c:numRef>
          </c:val>
          <c:extLst xmlns:c16r2="http://schemas.microsoft.com/office/drawing/2015/06/chart">
            <c:ext xmlns:c16="http://schemas.microsoft.com/office/drawing/2014/chart" uri="{C3380CC4-5D6E-409C-BE32-E72D297353CC}">
              <c16:uniqueId val="{00000000-9CFC-41BC-81E6-E6661E046649}"/>
            </c:ext>
          </c:extLst>
        </c:ser>
        <c:ser>
          <c:idx val="1"/>
          <c:order val="1"/>
          <c:tx>
            <c:strRef>
              <c:f>Data!$C$766:$C$767</c:f>
              <c:strCache>
                <c:ptCount val="1"/>
                <c:pt idx="0">
                  <c:v>Nej</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Data!$A$768</c:f>
              <c:strCache>
                <c:ptCount val="1"/>
                <c:pt idx="0">
                  <c:v>Summa</c:v>
                </c:pt>
              </c:strCache>
            </c:strRef>
          </c:cat>
          <c:val>
            <c:numRef>
              <c:f>Data!$C$768</c:f>
              <c:numCache>
                <c:formatCode>General</c:formatCode>
                <c:ptCount val="1"/>
                <c:pt idx="0">
                  <c:v>141</c:v>
                </c:pt>
              </c:numCache>
            </c:numRef>
          </c:val>
          <c:extLst xmlns:c16r2="http://schemas.microsoft.com/office/drawing/2015/06/chart">
            <c:ext xmlns:c16="http://schemas.microsoft.com/office/drawing/2014/chart" uri="{C3380CC4-5D6E-409C-BE32-E72D297353CC}">
              <c16:uniqueId val="{00000001-9CFC-41BC-81E6-E6661E046649}"/>
            </c:ext>
          </c:extLst>
        </c:ser>
        <c:dLbls>
          <c:dLblPos val="ctr"/>
          <c:showLegendKey val="0"/>
          <c:showVal val="1"/>
          <c:showCatName val="0"/>
          <c:showSerName val="0"/>
          <c:showPercent val="0"/>
          <c:showBubbleSize val="0"/>
        </c:dLbls>
        <c:gapWidth val="150"/>
        <c:overlap val="100"/>
        <c:axId val="312116016"/>
        <c:axId val="312117976"/>
      </c:barChart>
      <c:catAx>
        <c:axId val="312116016"/>
        <c:scaling>
          <c:orientation val="minMax"/>
        </c:scaling>
        <c:delete val="1"/>
        <c:axPos val="b"/>
        <c:numFmt formatCode="General" sourceLinked="1"/>
        <c:majorTickMark val="none"/>
        <c:minorTickMark val="none"/>
        <c:tickLblPos val="nextTo"/>
        <c:crossAx val="312117976"/>
        <c:crosses val="autoZero"/>
        <c:auto val="1"/>
        <c:lblAlgn val="ctr"/>
        <c:lblOffset val="100"/>
        <c:noMultiLvlLbl val="0"/>
      </c:catAx>
      <c:valAx>
        <c:axId val="31211797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v-FI"/>
          </a:p>
        </c:txPr>
        <c:crossAx val="31211601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v-F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FI"/>
    </a:p>
  </c:txPr>
  <c:externalData r:id="rId3">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dirty="0"/>
              <a:t>Har</a:t>
            </a:r>
            <a:r>
              <a:rPr lang="en-GB" sz="2000" baseline="0" dirty="0"/>
              <a:t> du </a:t>
            </a:r>
            <a:r>
              <a:rPr lang="en-GB" sz="2000" baseline="0" dirty="0" err="1"/>
              <a:t>upplevt</a:t>
            </a:r>
            <a:r>
              <a:rPr lang="en-GB" sz="2000" baseline="0" dirty="0"/>
              <a:t> </a:t>
            </a:r>
            <a:r>
              <a:rPr lang="en-GB" sz="2000" baseline="0" dirty="0" err="1"/>
              <a:t>fattigdom</a:t>
            </a:r>
            <a:r>
              <a:rPr lang="en-GB" sz="2000" baseline="0" dirty="0"/>
              <a:t> de </a:t>
            </a:r>
            <a:r>
              <a:rPr lang="en-GB" sz="2000" baseline="0" dirty="0" err="1"/>
              <a:t>senaste</a:t>
            </a:r>
            <a:r>
              <a:rPr lang="en-GB" sz="2000" baseline="0" dirty="0"/>
              <a:t> </a:t>
            </a:r>
            <a:r>
              <a:rPr lang="en-GB" sz="2000" baseline="0" dirty="0" err="1"/>
              <a:t>fyra</a:t>
            </a:r>
            <a:r>
              <a:rPr lang="en-GB" sz="2000" baseline="0" dirty="0"/>
              <a:t> </a:t>
            </a:r>
            <a:r>
              <a:rPr lang="en-GB" sz="2000" baseline="0" dirty="0" err="1"/>
              <a:t>åren</a:t>
            </a:r>
            <a:r>
              <a:rPr lang="en-GB" sz="2000" baseline="0" dirty="0"/>
              <a:t>?</a:t>
            </a:r>
            <a:endParaRPr lang="en-GB"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sv-FI"/>
        </a:p>
      </c:txPr>
    </c:title>
    <c:autoTitleDeleted val="0"/>
    <c:plotArea>
      <c:layout/>
      <c:barChart>
        <c:barDir val="bar"/>
        <c:grouping val="percentStacked"/>
        <c:varyColors val="0"/>
        <c:ser>
          <c:idx val="0"/>
          <c:order val="0"/>
          <c:tx>
            <c:strRef>
              <c:f>DataK!$I$177</c:f>
              <c:strCache>
                <c:ptCount val="1"/>
                <c:pt idx="0">
                  <c:v>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DataK!$H$178:$H$180</c:f>
              <c:strCache>
                <c:ptCount val="3"/>
                <c:pt idx="0">
                  <c:v>Totalt (n=156)</c:v>
                </c:pt>
                <c:pt idx="1">
                  <c:v>Man (n=73)</c:v>
                </c:pt>
                <c:pt idx="2">
                  <c:v>Kvinna (n=83)</c:v>
                </c:pt>
              </c:strCache>
            </c:strRef>
          </c:cat>
          <c:val>
            <c:numRef>
              <c:f>DataK!$I$178:$I$180</c:f>
              <c:numCache>
                <c:formatCode>0.0%</c:formatCode>
                <c:ptCount val="3"/>
                <c:pt idx="0">
                  <c:v>0.27564102564102566</c:v>
                </c:pt>
                <c:pt idx="1">
                  <c:v>0.16438356164383561</c:v>
                </c:pt>
                <c:pt idx="2">
                  <c:v>0.37349397590361444</c:v>
                </c:pt>
              </c:numCache>
            </c:numRef>
          </c:val>
          <c:extLst xmlns:c16r2="http://schemas.microsoft.com/office/drawing/2015/06/chart">
            <c:ext xmlns:c16="http://schemas.microsoft.com/office/drawing/2014/chart" uri="{C3380CC4-5D6E-409C-BE32-E72D297353CC}">
              <c16:uniqueId val="{00000000-426F-448D-9776-DF748C363DDA}"/>
            </c:ext>
          </c:extLst>
        </c:ser>
        <c:ser>
          <c:idx val="1"/>
          <c:order val="1"/>
          <c:tx>
            <c:strRef>
              <c:f>DataK!$J$177</c:f>
              <c:strCache>
                <c:ptCount val="1"/>
                <c:pt idx="0">
                  <c:v>Nej</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sv-FI"/>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DataK!$H$178:$H$180</c:f>
              <c:strCache>
                <c:ptCount val="3"/>
                <c:pt idx="0">
                  <c:v>Totalt (n=156)</c:v>
                </c:pt>
                <c:pt idx="1">
                  <c:v>Man (n=73)</c:v>
                </c:pt>
                <c:pt idx="2">
                  <c:v>Kvinna (n=83)</c:v>
                </c:pt>
              </c:strCache>
            </c:strRef>
          </c:cat>
          <c:val>
            <c:numRef>
              <c:f>DataK!$J$178:$J$180</c:f>
              <c:numCache>
                <c:formatCode>0.0%</c:formatCode>
                <c:ptCount val="3"/>
                <c:pt idx="0">
                  <c:v>0.72435897435897434</c:v>
                </c:pt>
                <c:pt idx="1">
                  <c:v>0.83561643835616439</c:v>
                </c:pt>
                <c:pt idx="2">
                  <c:v>0.62650602409638556</c:v>
                </c:pt>
              </c:numCache>
            </c:numRef>
          </c:val>
          <c:extLst xmlns:c16r2="http://schemas.microsoft.com/office/drawing/2015/06/chart">
            <c:ext xmlns:c16="http://schemas.microsoft.com/office/drawing/2014/chart" uri="{C3380CC4-5D6E-409C-BE32-E72D297353CC}">
              <c16:uniqueId val="{00000001-426F-448D-9776-DF748C363DDA}"/>
            </c:ext>
          </c:extLst>
        </c:ser>
        <c:dLbls>
          <c:dLblPos val="ctr"/>
          <c:showLegendKey val="0"/>
          <c:showVal val="1"/>
          <c:showCatName val="0"/>
          <c:showSerName val="0"/>
          <c:showPercent val="0"/>
          <c:showBubbleSize val="0"/>
        </c:dLbls>
        <c:gapWidth val="150"/>
        <c:overlap val="100"/>
        <c:axId val="341576176"/>
        <c:axId val="341576568"/>
      </c:barChart>
      <c:catAx>
        <c:axId val="34157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FI"/>
          </a:p>
        </c:txPr>
        <c:crossAx val="341576568"/>
        <c:crosses val="autoZero"/>
        <c:auto val="1"/>
        <c:lblAlgn val="ctr"/>
        <c:lblOffset val="100"/>
        <c:noMultiLvlLbl val="0"/>
      </c:catAx>
      <c:valAx>
        <c:axId val="3415765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FI"/>
          </a:p>
        </c:txPr>
        <c:crossAx val="341576176"/>
        <c:crosses val="autoZero"/>
        <c:crossBetween val="between"/>
      </c:valAx>
      <c:spPr>
        <a:noFill/>
        <a:ln>
          <a:noFill/>
        </a:ln>
        <a:effectLst/>
      </c:spPr>
    </c:plotArea>
    <c:legend>
      <c:legendPos val="b"/>
      <c:layout>
        <c:manualLayout>
          <c:xMode val="edge"/>
          <c:yMode val="edge"/>
          <c:x val="0.43618294011259656"/>
          <c:y val="0.92384037556348442"/>
          <c:w val="0.27949203354939423"/>
          <c:h val="7.6159624436515624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v-FI"/>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6FBED0-4D92-42CA-BFE6-D7333FBBB4AB}"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B9824930-6365-43F3-AF89-6C108FEC97F1}">
      <dgm:prSet custT="1"/>
      <dgm:spPr/>
      <dgm:t>
        <a:bodyPr/>
        <a:lstStyle/>
        <a:p>
          <a:r>
            <a:rPr lang="sv-FI" sz="2400"/>
            <a:t>Samhällsservice</a:t>
          </a:r>
          <a:endParaRPr lang="en-US" sz="2400"/>
        </a:p>
      </dgm:t>
    </dgm:pt>
    <dgm:pt modelId="{F8DC5DF1-0D63-47B1-9C0C-B6F55215A792}" type="parTrans" cxnId="{CDB09FC0-3E2E-4546-A9D0-396012601991}">
      <dgm:prSet/>
      <dgm:spPr/>
      <dgm:t>
        <a:bodyPr/>
        <a:lstStyle/>
        <a:p>
          <a:endParaRPr lang="en-US" sz="1400"/>
        </a:p>
      </dgm:t>
    </dgm:pt>
    <dgm:pt modelId="{95C5F2F3-3CD6-4236-AE91-F96D012CB637}" type="sibTrans" cxnId="{CDB09FC0-3E2E-4546-A9D0-396012601991}">
      <dgm:prSet/>
      <dgm:spPr/>
      <dgm:t>
        <a:bodyPr/>
        <a:lstStyle/>
        <a:p>
          <a:endParaRPr lang="en-US" sz="1400"/>
        </a:p>
      </dgm:t>
    </dgm:pt>
    <dgm:pt modelId="{A04F6ED9-666C-40D0-8880-FE9DA10AFE94}">
      <dgm:prSet custT="1"/>
      <dgm:spPr/>
      <dgm:t>
        <a:bodyPr/>
        <a:lstStyle/>
        <a:p>
          <a:r>
            <a:rPr lang="sv-FI" sz="2400"/>
            <a:t>Tillgänglighet</a:t>
          </a:r>
          <a:endParaRPr lang="en-US" sz="2400"/>
        </a:p>
      </dgm:t>
    </dgm:pt>
    <dgm:pt modelId="{868F40A3-E88B-49C8-8471-D3163614AE79}" type="parTrans" cxnId="{5C417F78-8300-45B2-84BE-5DFA33D9275A}">
      <dgm:prSet/>
      <dgm:spPr/>
      <dgm:t>
        <a:bodyPr/>
        <a:lstStyle/>
        <a:p>
          <a:endParaRPr lang="en-US" sz="1400"/>
        </a:p>
      </dgm:t>
    </dgm:pt>
    <dgm:pt modelId="{F702E50A-D5F4-4EFB-A78A-4E063C5CCF98}" type="sibTrans" cxnId="{5C417F78-8300-45B2-84BE-5DFA33D9275A}">
      <dgm:prSet/>
      <dgm:spPr/>
      <dgm:t>
        <a:bodyPr/>
        <a:lstStyle/>
        <a:p>
          <a:endParaRPr lang="en-US" sz="1400"/>
        </a:p>
      </dgm:t>
    </dgm:pt>
    <dgm:pt modelId="{10C03702-E277-4EC2-97C0-DBDBE8247E13}">
      <dgm:prSet custT="1"/>
      <dgm:spPr/>
      <dgm:t>
        <a:bodyPr/>
        <a:lstStyle/>
        <a:p>
          <a:r>
            <a:rPr lang="sv-FI" sz="2400"/>
            <a:t>Deltagande i samhället</a:t>
          </a:r>
          <a:endParaRPr lang="en-US" sz="2400"/>
        </a:p>
      </dgm:t>
    </dgm:pt>
    <dgm:pt modelId="{0F5B9F03-5509-4DEE-8BD7-2257B1DA75AC}" type="parTrans" cxnId="{1BDDC360-5D47-45CA-AF98-9CF669576A2C}">
      <dgm:prSet/>
      <dgm:spPr/>
      <dgm:t>
        <a:bodyPr/>
        <a:lstStyle/>
        <a:p>
          <a:endParaRPr lang="en-US" sz="1400"/>
        </a:p>
      </dgm:t>
    </dgm:pt>
    <dgm:pt modelId="{EA744EA2-EDBE-4155-81D3-AB039ABEB0FF}" type="sibTrans" cxnId="{1BDDC360-5D47-45CA-AF98-9CF669576A2C}">
      <dgm:prSet/>
      <dgm:spPr/>
      <dgm:t>
        <a:bodyPr/>
        <a:lstStyle/>
        <a:p>
          <a:endParaRPr lang="en-US" sz="1400"/>
        </a:p>
      </dgm:t>
    </dgm:pt>
    <dgm:pt modelId="{22FE4443-4799-4953-BFF4-AB341F4C461E}">
      <dgm:prSet custT="1"/>
      <dgm:spPr/>
      <dgm:t>
        <a:bodyPr/>
        <a:lstStyle/>
        <a:p>
          <a:r>
            <a:rPr lang="sv-FI" sz="2400"/>
            <a:t>Fördomar och respekt</a:t>
          </a:r>
          <a:endParaRPr lang="en-US" sz="2400"/>
        </a:p>
      </dgm:t>
    </dgm:pt>
    <dgm:pt modelId="{4D47D0ED-4E6A-435D-9F53-286D586BF1F8}" type="parTrans" cxnId="{10A10D4C-665B-452B-A545-1FA7712EE356}">
      <dgm:prSet/>
      <dgm:spPr/>
      <dgm:t>
        <a:bodyPr/>
        <a:lstStyle/>
        <a:p>
          <a:endParaRPr lang="en-US" sz="1400"/>
        </a:p>
      </dgm:t>
    </dgm:pt>
    <dgm:pt modelId="{41340468-75CF-4F6A-B73A-93F1AD59B601}" type="sibTrans" cxnId="{10A10D4C-665B-452B-A545-1FA7712EE356}">
      <dgm:prSet/>
      <dgm:spPr/>
      <dgm:t>
        <a:bodyPr/>
        <a:lstStyle/>
        <a:p>
          <a:endParaRPr lang="en-US" sz="1400"/>
        </a:p>
      </dgm:t>
    </dgm:pt>
    <dgm:pt modelId="{6BB38618-A37B-4EF4-BF8B-6FCAFD5163CA}">
      <dgm:prSet custT="1"/>
      <dgm:spPr/>
      <dgm:t>
        <a:bodyPr/>
        <a:lstStyle/>
        <a:p>
          <a:r>
            <a:rPr lang="sv-FI" sz="2400"/>
            <a:t>Olämpligt bemötande och diskriminering</a:t>
          </a:r>
          <a:endParaRPr lang="en-US" sz="2400"/>
        </a:p>
      </dgm:t>
    </dgm:pt>
    <dgm:pt modelId="{CA9D1D58-203D-451C-BA69-0C658E069890}" type="parTrans" cxnId="{0FC302E6-0356-4FA4-A5B1-29CA50FA4E9F}">
      <dgm:prSet/>
      <dgm:spPr/>
      <dgm:t>
        <a:bodyPr/>
        <a:lstStyle/>
        <a:p>
          <a:endParaRPr lang="en-US" sz="1400"/>
        </a:p>
      </dgm:t>
    </dgm:pt>
    <dgm:pt modelId="{796B096A-6D60-46C3-BD90-4516D8E83994}" type="sibTrans" cxnId="{0FC302E6-0356-4FA4-A5B1-29CA50FA4E9F}">
      <dgm:prSet/>
      <dgm:spPr/>
      <dgm:t>
        <a:bodyPr/>
        <a:lstStyle/>
        <a:p>
          <a:endParaRPr lang="en-US" sz="1400"/>
        </a:p>
      </dgm:t>
    </dgm:pt>
    <dgm:pt modelId="{1E6CE345-70EF-430B-9E6C-336C544F98FC}">
      <dgm:prSet custT="1"/>
      <dgm:spPr/>
      <dgm:t>
        <a:bodyPr/>
        <a:lstStyle/>
        <a:p>
          <a:r>
            <a:rPr lang="sv-FI" sz="2400"/>
            <a:t>Fattigdom</a:t>
          </a:r>
          <a:endParaRPr lang="en-US" sz="2400"/>
        </a:p>
      </dgm:t>
    </dgm:pt>
    <dgm:pt modelId="{E2FE74AD-FDA0-4CC7-8260-AD6E111F72B4}" type="parTrans" cxnId="{85893683-2708-4CCB-A106-DA4162A04A18}">
      <dgm:prSet/>
      <dgm:spPr/>
      <dgm:t>
        <a:bodyPr/>
        <a:lstStyle/>
        <a:p>
          <a:endParaRPr lang="en-US" sz="1400"/>
        </a:p>
      </dgm:t>
    </dgm:pt>
    <dgm:pt modelId="{FD402B5F-5008-4D45-9A98-58367E5D79CC}" type="sibTrans" cxnId="{85893683-2708-4CCB-A106-DA4162A04A18}">
      <dgm:prSet/>
      <dgm:spPr/>
      <dgm:t>
        <a:bodyPr/>
        <a:lstStyle/>
        <a:p>
          <a:endParaRPr lang="en-US" sz="1400"/>
        </a:p>
      </dgm:t>
    </dgm:pt>
    <dgm:pt modelId="{F026BD76-96C3-4BD6-87A3-AB7D8ACF0C75}">
      <dgm:prSet custT="1"/>
      <dgm:spPr/>
      <dgm:t>
        <a:bodyPr/>
        <a:lstStyle/>
        <a:p>
          <a:r>
            <a:rPr lang="sv-FI" sz="2400"/>
            <a:t>Psykisk ohälsa</a:t>
          </a:r>
          <a:endParaRPr lang="en-US" sz="2400"/>
        </a:p>
      </dgm:t>
    </dgm:pt>
    <dgm:pt modelId="{6EDB4559-523E-4789-AA00-B4FB8F9CD482}" type="parTrans" cxnId="{58E736A4-2C4E-45E9-8A58-4139771891E0}">
      <dgm:prSet/>
      <dgm:spPr/>
      <dgm:t>
        <a:bodyPr/>
        <a:lstStyle/>
        <a:p>
          <a:endParaRPr lang="en-US" sz="1400"/>
        </a:p>
      </dgm:t>
    </dgm:pt>
    <dgm:pt modelId="{E9DCDB07-E4E7-44A6-9699-A0A6CE53EFB2}" type="sibTrans" cxnId="{58E736A4-2C4E-45E9-8A58-4139771891E0}">
      <dgm:prSet/>
      <dgm:spPr/>
      <dgm:t>
        <a:bodyPr/>
        <a:lstStyle/>
        <a:p>
          <a:endParaRPr lang="en-US" sz="1400"/>
        </a:p>
      </dgm:t>
    </dgm:pt>
    <dgm:pt modelId="{8A3CC6FA-9FFB-40D2-B197-6BF4C4836324}">
      <dgm:prSet custT="1"/>
      <dgm:spPr/>
      <dgm:t>
        <a:bodyPr/>
        <a:lstStyle/>
        <a:p>
          <a:r>
            <a:rPr lang="sv-FI" sz="2400" dirty="0"/>
            <a:t>Hur har </a:t>
          </a:r>
          <a:r>
            <a:rPr lang="sv-FI" sz="2400" dirty="0" err="1"/>
            <a:t>coronasituationen</a:t>
          </a:r>
          <a:r>
            <a:rPr lang="sv-FI" sz="2400" dirty="0"/>
            <a:t> påverkat livet?</a:t>
          </a:r>
          <a:endParaRPr lang="en-US" sz="2400" dirty="0"/>
        </a:p>
      </dgm:t>
    </dgm:pt>
    <dgm:pt modelId="{4BE535A7-BE01-41CF-A0FC-70980B86FE69}" type="parTrans" cxnId="{7D762224-6C4F-4CCF-9F80-864F4785091C}">
      <dgm:prSet/>
      <dgm:spPr/>
      <dgm:t>
        <a:bodyPr/>
        <a:lstStyle/>
        <a:p>
          <a:endParaRPr lang="en-US" sz="1400"/>
        </a:p>
      </dgm:t>
    </dgm:pt>
    <dgm:pt modelId="{231E58CE-CDD6-49F5-B0E7-01EA6CF562D7}" type="sibTrans" cxnId="{7D762224-6C4F-4CCF-9F80-864F4785091C}">
      <dgm:prSet/>
      <dgm:spPr/>
      <dgm:t>
        <a:bodyPr/>
        <a:lstStyle/>
        <a:p>
          <a:endParaRPr lang="en-US" sz="1400"/>
        </a:p>
      </dgm:t>
    </dgm:pt>
    <dgm:pt modelId="{7889A199-1859-4EB9-85A6-FAE1C4B75001}" type="pres">
      <dgm:prSet presAssocID="{5D6FBED0-4D92-42CA-BFE6-D7333FBBB4AB}" presName="vert0" presStyleCnt="0">
        <dgm:presLayoutVars>
          <dgm:dir/>
          <dgm:animOne val="branch"/>
          <dgm:animLvl val="lvl"/>
        </dgm:presLayoutVars>
      </dgm:prSet>
      <dgm:spPr/>
      <dgm:t>
        <a:bodyPr/>
        <a:lstStyle/>
        <a:p>
          <a:endParaRPr lang="sv-FI"/>
        </a:p>
      </dgm:t>
    </dgm:pt>
    <dgm:pt modelId="{58B7878C-3B41-4F1D-9BAE-7363DA5A68B9}" type="pres">
      <dgm:prSet presAssocID="{B9824930-6365-43F3-AF89-6C108FEC97F1}" presName="thickLine" presStyleLbl="alignNode1" presStyleIdx="0" presStyleCnt="8"/>
      <dgm:spPr/>
    </dgm:pt>
    <dgm:pt modelId="{E4EC4703-F414-4675-840B-F6982ABF02CD}" type="pres">
      <dgm:prSet presAssocID="{B9824930-6365-43F3-AF89-6C108FEC97F1}" presName="horz1" presStyleCnt="0"/>
      <dgm:spPr/>
    </dgm:pt>
    <dgm:pt modelId="{4178ED17-8C43-4DFE-9312-D51D8CB936F6}" type="pres">
      <dgm:prSet presAssocID="{B9824930-6365-43F3-AF89-6C108FEC97F1}" presName="tx1" presStyleLbl="revTx" presStyleIdx="0" presStyleCnt="8"/>
      <dgm:spPr/>
      <dgm:t>
        <a:bodyPr/>
        <a:lstStyle/>
        <a:p>
          <a:endParaRPr lang="sv-FI"/>
        </a:p>
      </dgm:t>
    </dgm:pt>
    <dgm:pt modelId="{63E4420D-DA20-4B40-AAA4-4549CA48AA30}" type="pres">
      <dgm:prSet presAssocID="{B9824930-6365-43F3-AF89-6C108FEC97F1}" presName="vert1" presStyleCnt="0"/>
      <dgm:spPr/>
    </dgm:pt>
    <dgm:pt modelId="{0EDBC15F-FD87-4412-9FEA-581F4BC93E39}" type="pres">
      <dgm:prSet presAssocID="{A04F6ED9-666C-40D0-8880-FE9DA10AFE94}" presName="thickLine" presStyleLbl="alignNode1" presStyleIdx="1" presStyleCnt="8"/>
      <dgm:spPr/>
    </dgm:pt>
    <dgm:pt modelId="{297074FA-8D36-4901-B583-5D8974F9F5A1}" type="pres">
      <dgm:prSet presAssocID="{A04F6ED9-666C-40D0-8880-FE9DA10AFE94}" presName="horz1" presStyleCnt="0"/>
      <dgm:spPr/>
    </dgm:pt>
    <dgm:pt modelId="{0DFF068D-DC4F-4410-8466-3268A48058C9}" type="pres">
      <dgm:prSet presAssocID="{A04F6ED9-666C-40D0-8880-FE9DA10AFE94}" presName="tx1" presStyleLbl="revTx" presStyleIdx="1" presStyleCnt="8"/>
      <dgm:spPr/>
      <dgm:t>
        <a:bodyPr/>
        <a:lstStyle/>
        <a:p>
          <a:endParaRPr lang="sv-FI"/>
        </a:p>
      </dgm:t>
    </dgm:pt>
    <dgm:pt modelId="{51A04750-0A78-42B7-8EB9-18EE283E25BC}" type="pres">
      <dgm:prSet presAssocID="{A04F6ED9-666C-40D0-8880-FE9DA10AFE94}" presName="vert1" presStyleCnt="0"/>
      <dgm:spPr/>
    </dgm:pt>
    <dgm:pt modelId="{6712B3F5-D5F9-4BDF-AB7A-8BAF4C8E0064}" type="pres">
      <dgm:prSet presAssocID="{10C03702-E277-4EC2-97C0-DBDBE8247E13}" presName="thickLine" presStyleLbl="alignNode1" presStyleIdx="2" presStyleCnt="8"/>
      <dgm:spPr/>
    </dgm:pt>
    <dgm:pt modelId="{5AE8AAC1-1D59-403D-84F8-F512944C9BAE}" type="pres">
      <dgm:prSet presAssocID="{10C03702-E277-4EC2-97C0-DBDBE8247E13}" presName="horz1" presStyleCnt="0"/>
      <dgm:spPr/>
    </dgm:pt>
    <dgm:pt modelId="{5081F501-1395-403B-9DFB-0C4420E32A15}" type="pres">
      <dgm:prSet presAssocID="{10C03702-E277-4EC2-97C0-DBDBE8247E13}" presName="tx1" presStyleLbl="revTx" presStyleIdx="2" presStyleCnt="8"/>
      <dgm:spPr/>
      <dgm:t>
        <a:bodyPr/>
        <a:lstStyle/>
        <a:p>
          <a:endParaRPr lang="sv-FI"/>
        </a:p>
      </dgm:t>
    </dgm:pt>
    <dgm:pt modelId="{535689AB-2FE8-456B-BDD7-2D697BAA563C}" type="pres">
      <dgm:prSet presAssocID="{10C03702-E277-4EC2-97C0-DBDBE8247E13}" presName="vert1" presStyleCnt="0"/>
      <dgm:spPr/>
    </dgm:pt>
    <dgm:pt modelId="{61B65664-761B-46BF-86C6-B3C3C8831607}" type="pres">
      <dgm:prSet presAssocID="{22FE4443-4799-4953-BFF4-AB341F4C461E}" presName="thickLine" presStyleLbl="alignNode1" presStyleIdx="3" presStyleCnt="8"/>
      <dgm:spPr/>
    </dgm:pt>
    <dgm:pt modelId="{0DDC11AA-7843-4E4F-8407-0AE061F2626D}" type="pres">
      <dgm:prSet presAssocID="{22FE4443-4799-4953-BFF4-AB341F4C461E}" presName="horz1" presStyleCnt="0"/>
      <dgm:spPr/>
    </dgm:pt>
    <dgm:pt modelId="{AB59D4D1-1B05-41C1-8227-A1F406C0A83B}" type="pres">
      <dgm:prSet presAssocID="{22FE4443-4799-4953-BFF4-AB341F4C461E}" presName="tx1" presStyleLbl="revTx" presStyleIdx="3" presStyleCnt="8"/>
      <dgm:spPr/>
      <dgm:t>
        <a:bodyPr/>
        <a:lstStyle/>
        <a:p>
          <a:endParaRPr lang="sv-FI"/>
        </a:p>
      </dgm:t>
    </dgm:pt>
    <dgm:pt modelId="{618682AC-59C0-4501-BE67-E0713B2F20D1}" type="pres">
      <dgm:prSet presAssocID="{22FE4443-4799-4953-BFF4-AB341F4C461E}" presName="vert1" presStyleCnt="0"/>
      <dgm:spPr/>
    </dgm:pt>
    <dgm:pt modelId="{C4C84A9A-D0F2-4441-A875-8BEAFBAF3CEC}" type="pres">
      <dgm:prSet presAssocID="{6BB38618-A37B-4EF4-BF8B-6FCAFD5163CA}" presName="thickLine" presStyleLbl="alignNode1" presStyleIdx="4" presStyleCnt="8"/>
      <dgm:spPr/>
    </dgm:pt>
    <dgm:pt modelId="{A6926439-2A6E-4B24-961F-33C01EC12132}" type="pres">
      <dgm:prSet presAssocID="{6BB38618-A37B-4EF4-BF8B-6FCAFD5163CA}" presName="horz1" presStyleCnt="0"/>
      <dgm:spPr/>
    </dgm:pt>
    <dgm:pt modelId="{D21FA878-1DE7-4C98-9ECF-233E0E3E31E9}" type="pres">
      <dgm:prSet presAssocID="{6BB38618-A37B-4EF4-BF8B-6FCAFD5163CA}" presName="tx1" presStyleLbl="revTx" presStyleIdx="4" presStyleCnt="8"/>
      <dgm:spPr/>
      <dgm:t>
        <a:bodyPr/>
        <a:lstStyle/>
        <a:p>
          <a:endParaRPr lang="sv-FI"/>
        </a:p>
      </dgm:t>
    </dgm:pt>
    <dgm:pt modelId="{DE7C90E2-4E7A-4BAF-B124-F22088303886}" type="pres">
      <dgm:prSet presAssocID="{6BB38618-A37B-4EF4-BF8B-6FCAFD5163CA}" presName="vert1" presStyleCnt="0"/>
      <dgm:spPr/>
    </dgm:pt>
    <dgm:pt modelId="{3217E93E-C50B-41C4-A069-5E4387523B81}" type="pres">
      <dgm:prSet presAssocID="{1E6CE345-70EF-430B-9E6C-336C544F98FC}" presName="thickLine" presStyleLbl="alignNode1" presStyleIdx="5" presStyleCnt="8"/>
      <dgm:spPr/>
    </dgm:pt>
    <dgm:pt modelId="{198DC862-26DB-40AB-AA21-C11C3ACDFA4F}" type="pres">
      <dgm:prSet presAssocID="{1E6CE345-70EF-430B-9E6C-336C544F98FC}" presName="horz1" presStyleCnt="0"/>
      <dgm:spPr/>
    </dgm:pt>
    <dgm:pt modelId="{3B07E8C4-B675-4296-B3C5-BAA038B3F065}" type="pres">
      <dgm:prSet presAssocID="{1E6CE345-70EF-430B-9E6C-336C544F98FC}" presName="tx1" presStyleLbl="revTx" presStyleIdx="5" presStyleCnt="8"/>
      <dgm:spPr/>
      <dgm:t>
        <a:bodyPr/>
        <a:lstStyle/>
        <a:p>
          <a:endParaRPr lang="sv-FI"/>
        </a:p>
      </dgm:t>
    </dgm:pt>
    <dgm:pt modelId="{4256A82D-51D3-4CE5-91E3-8DA46CFBA881}" type="pres">
      <dgm:prSet presAssocID="{1E6CE345-70EF-430B-9E6C-336C544F98FC}" presName="vert1" presStyleCnt="0"/>
      <dgm:spPr/>
    </dgm:pt>
    <dgm:pt modelId="{97CCF2D1-A448-47CE-8F4A-C02E162AEB09}" type="pres">
      <dgm:prSet presAssocID="{F026BD76-96C3-4BD6-87A3-AB7D8ACF0C75}" presName="thickLine" presStyleLbl="alignNode1" presStyleIdx="6" presStyleCnt="8"/>
      <dgm:spPr/>
    </dgm:pt>
    <dgm:pt modelId="{D8DA1643-A72F-4DE1-8600-4D8CB7E820C0}" type="pres">
      <dgm:prSet presAssocID="{F026BD76-96C3-4BD6-87A3-AB7D8ACF0C75}" presName="horz1" presStyleCnt="0"/>
      <dgm:spPr/>
    </dgm:pt>
    <dgm:pt modelId="{04AC9CF4-0258-4BB2-993B-F2399182FE43}" type="pres">
      <dgm:prSet presAssocID="{F026BD76-96C3-4BD6-87A3-AB7D8ACF0C75}" presName="tx1" presStyleLbl="revTx" presStyleIdx="6" presStyleCnt="8"/>
      <dgm:spPr/>
      <dgm:t>
        <a:bodyPr/>
        <a:lstStyle/>
        <a:p>
          <a:endParaRPr lang="sv-FI"/>
        </a:p>
      </dgm:t>
    </dgm:pt>
    <dgm:pt modelId="{156A4189-CAB7-458B-B8A3-EFC59213ABD8}" type="pres">
      <dgm:prSet presAssocID="{F026BD76-96C3-4BD6-87A3-AB7D8ACF0C75}" presName="vert1" presStyleCnt="0"/>
      <dgm:spPr/>
    </dgm:pt>
    <dgm:pt modelId="{FC1BE6D2-28DD-4A07-908A-92F7340073D1}" type="pres">
      <dgm:prSet presAssocID="{8A3CC6FA-9FFB-40D2-B197-6BF4C4836324}" presName="thickLine" presStyleLbl="alignNode1" presStyleIdx="7" presStyleCnt="8"/>
      <dgm:spPr/>
    </dgm:pt>
    <dgm:pt modelId="{6EDD7921-6CD8-4C92-9FF5-542C965110F3}" type="pres">
      <dgm:prSet presAssocID="{8A3CC6FA-9FFB-40D2-B197-6BF4C4836324}" presName="horz1" presStyleCnt="0"/>
      <dgm:spPr/>
    </dgm:pt>
    <dgm:pt modelId="{38EF900C-160F-46DF-87B1-CB55D18F680C}" type="pres">
      <dgm:prSet presAssocID="{8A3CC6FA-9FFB-40D2-B197-6BF4C4836324}" presName="tx1" presStyleLbl="revTx" presStyleIdx="7" presStyleCnt="8"/>
      <dgm:spPr/>
      <dgm:t>
        <a:bodyPr/>
        <a:lstStyle/>
        <a:p>
          <a:endParaRPr lang="sv-FI"/>
        </a:p>
      </dgm:t>
    </dgm:pt>
    <dgm:pt modelId="{FEF0A489-69A0-47CE-81FC-3B72EE319864}" type="pres">
      <dgm:prSet presAssocID="{8A3CC6FA-9FFB-40D2-B197-6BF4C4836324}" presName="vert1" presStyleCnt="0"/>
      <dgm:spPr/>
    </dgm:pt>
  </dgm:ptLst>
  <dgm:cxnLst>
    <dgm:cxn modelId="{58E736A4-2C4E-45E9-8A58-4139771891E0}" srcId="{5D6FBED0-4D92-42CA-BFE6-D7333FBBB4AB}" destId="{F026BD76-96C3-4BD6-87A3-AB7D8ACF0C75}" srcOrd="6" destOrd="0" parTransId="{6EDB4559-523E-4789-AA00-B4FB8F9CD482}" sibTransId="{E9DCDB07-E4E7-44A6-9699-A0A6CE53EFB2}"/>
    <dgm:cxn modelId="{85893683-2708-4CCB-A106-DA4162A04A18}" srcId="{5D6FBED0-4D92-42CA-BFE6-D7333FBBB4AB}" destId="{1E6CE345-70EF-430B-9E6C-336C544F98FC}" srcOrd="5" destOrd="0" parTransId="{E2FE74AD-FDA0-4CC7-8260-AD6E111F72B4}" sibTransId="{FD402B5F-5008-4D45-9A98-58367E5D79CC}"/>
    <dgm:cxn modelId="{1BDDC360-5D47-45CA-AF98-9CF669576A2C}" srcId="{5D6FBED0-4D92-42CA-BFE6-D7333FBBB4AB}" destId="{10C03702-E277-4EC2-97C0-DBDBE8247E13}" srcOrd="2" destOrd="0" parTransId="{0F5B9F03-5509-4DEE-8BD7-2257B1DA75AC}" sibTransId="{EA744EA2-EDBE-4155-81D3-AB039ABEB0FF}"/>
    <dgm:cxn modelId="{4C9CBF00-1272-4618-A342-5B90A9210A82}" type="presOf" srcId="{B9824930-6365-43F3-AF89-6C108FEC97F1}" destId="{4178ED17-8C43-4DFE-9312-D51D8CB936F6}" srcOrd="0" destOrd="0" presId="urn:microsoft.com/office/officeart/2008/layout/LinedList"/>
    <dgm:cxn modelId="{50686F83-D309-4F0E-8B24-A53D496E9116}" type="presOf" srcId="{22FE4443-4799-4953-BFF4-AB341F4C461E}" destId="{AB59D4D1-1B05-41C1-8227-A1F406C0A83B}" srcOrd="0" destOrd="0" presId="urn:microsoft.com/office/officeart/2008/layout/LinedList"/>
    <dgm:cxn modelId="{74B66D5C-0DDD-496A-8491-F42EA3495527}" type="presOf" srcId="{6BB38618-A37B-4EF4-BF8B-6FCAFD5163CA}" destId="{D21FA878-1DE7-4C98-9ECF-233E0E3E31E9}" srcOrd="0" destOrd="0" presId="urn:microsoft.com/office/officeart/2008/layout/LinedList"/>
    <dgm:cxn modelId="{CDB09FC0-3E2E-4546-A9D0-396012601991}" srcId="{5D6FBED0-4D92-42CA-BFE6-D7333FBBB4AB}" destId="{B9824930-6365-43F3-AF89-6C108FEC97F1}" srcOrd="0" destOrd="0" parTransId="{F8DC5DF1-0D63-47B1-9C0C-B6F55215A792}" sibTransId="{95C5F2F3-3CD6-4236-AE91-F96D012CB637}"/>
    <dgm:cxn modelId="{AE121FD8-583A-4C72-80FC-4E9446CC1C4E}" type="presOf" srcId="{A04F6ED9-666C-40D0-8880-FE9DA10AFE94}" destId="{0DFF068D-DC4F-4410-8466-3268A48058C9}" srcOrd="0" destOrd="0" presId="urn:microsoft.com/office/officeart/2008/layout/LinedList"/>
    <dgm:cxn modelId="{EEDD63F4-26CF-4ED6-9372-80444FB5BC84}" type="presOf" srcId="{1E6CE345-70EF-430B-9E6C-336C544F98FC}" destId="{3B07E8C4-B675-4296-B3C5-BAA038B3F065}" srcOrd="0" destOrd="0" presId="urn:microsoft.com/office/officeart/2008/layout/LinedList"/>
    <dgm:cxn modelId="{C8EB0C19-45D1-416B-8614-761BD2B8B2A8}" type="presOf" srcId="{5D6FBED0-4D92-42CA-BFE6-D7333FBBB4AB}" destId="{7889A199-1859-4EB9-85A6-FAE1C4B75001}" srcOrd="0" destOrd="0" presId="urn:microsoft.com/office/officeart/2008/layout/LinedList"/>
    <dgm:cxn modelId="{731B4FD0-94B5-40C4-853A-51671F69B099}" type="presOf" srcId="{10C03702-E277-4EC2-97C0-DBDBE8247E13}" destId="{5081F501-1395-403B-9DFB-0C4420E32A15}" srcOrd="0" destOrd="0" presId="urn:microsoft.com/office/officeart/2008/layout/LinedList"/>
    <dgm:cxn modelId="{2839E877-6C7E-4D26-A5A0-9ED1BBAE9F17}" type="presOf" srcId="{8A3CC6FA-9FFB-40D2-B197-6BF4C4836324}" destId="{38EF900C-160F-46DF-87B1-CB55D18F680C}" srcOrd="0" destOrd="0" presId="urn:microsoft.com/office/officeart/2008/layout/LinedList"/>
    <dgm:cxn modelId="{7D762224-6C4F-4CCF-9F80-864F4785091C}" srcId="{5D6FBED0-4D92-42CA-BFE6-D7333FBBB4AB}" destId="{8A3CC6FA-9FFB-40D2-B197-6BF4C4836324}" srcOrd="7" destOrd="0" parTransId="{4BE535A7-BE01-41CF-A0FC-70980B86FE69}" sibTransId="{231E58CE-CDD6-49F5-B0E7-01EA6CF562D7}"/>
    <dgm:cxn modelId="{1FF2BFC5-7931-476D-A113-930A76879AF0}" type="presOf" srcId="{F026BD76-96C3-4BD6-87A3-AB7D8ACF0C75}" destId="{04AC9CF4-0258-4BB2-993B-F2399182FE43}" srcOrd="0" destOrd="0" presId="urn:microsoft.com/office/officeart/2008/layout/LinedList"/>
    <dgm:cxn modelId="{5C417F78-8300-45B2-84BE-5DFA33D9275A}" srcId="{5D6FBED0-4D92-42CA-BFE6-D7333FBBB4AB}" destId="{A04F6ED9-666C-40D0-8880-FE9DA10AFE94}" srcOrd="1" destOrd="0" parTransId="{868F40A3-E88B-49C8-8471-D3163614AE79}" sibTransId="{F702E50A-D5F4-4EFB-A78A-4E063C5CCF98}"/>
    <dgm:cxn modelId="{0FC302E6-0356-4FA4-A5B1-29CA50FA4E9F}" srcId="{5D6FBED0-4D92-42CA-BFE6-D7333FBBB4AB}" destId="{6BB38618-A37B-4EF4-BF8B-6FCAFD5163CA}" srcOrd="4" destOrd="0" parTransId="{CA9D1D58-203D-451C-BA69-0C658E069890}" sibTransId="{796B096A-6D60-46C3-BD90-4516D8E83994}"/>
    <dgm:cxn modelId="{10A10D4C-665B-452B-A545-1FA7712EE356}" srcId="{5D6FBED0-4D92-42CA-BFE6-D7333FBBB4AB}" destId="{22FE4443-4799-4953-BFF4-AB341F4C461E}" srcOrd="3" destOrd="0" parTransId="{4D47D0ED-4E6A-435D-9F53-286D586BF1F8}" sibTransId="{41340468-75CF-4F6A-B73A-93F1AD59B601}"/>
    <dgm:cxn modelId="{F4987F55-91A7-494A-A4FE-54BEDE58B3BB}" type="presParOf" srcId="{7889A199-1859-4EB9-85A6-FAE1C4B75001}" destId="{58B7878C-3B41-4F1D-9BAE-7363DA5A68B9}" srcOrd="0" destOrd="0" presId="urn:microsoft.com/office/officeart/2008/layout/LinedList"/>
    <dgm:cxn modelId="{9B07391D-A3C6-4E7B-8D7B-CB65B464062F}" type="presParOf" srcId="{7889A199-1859-4EB9-85A6-FAE1C4B75001}" destId="{E4EC4703-F414-4675-840B-F6982ABF02CD}" srcOrd="1" destOrd="0" presId="urn:microsoft.com/office/officeart/2008/layout/LinedList"/>
    <dgm:cxn modelId="{E3013EE9-7B8D-44E1-8C1A-3C7E788410FF}" type="presParOf" srcId="{E4EC4703-F414-4675-840B-F6982ABF02CD}" destId="{4178ED17-8C43-4DFE-9312-D51D8CB936F6}" srcOrd="0" destOrd="0" presId="urn:microsoft.com/office/officeart/2008/layout/LinedList"/>
    <dgm:cxn modelId="{B2376744-2C5C-48DD-9D22-124E33F7BD27}" type="presParOf" srcId="{E4EC4703-F414-4675-840B-F6982ABF02CD}" destId="{63E4420D-DA20-4B40-AAA4-4549CA48AA30}" srcOrd="1" destOrd="0" presId="urn:microsoft.com/office/officeart/2008/layout/LinedList"/>
    <dgm:cxn modelId="{09D85B8E-9518-4055-BC31-83BCBB79AA60}" type="presParOf" srcId="{7889A199-1859-4EB9-85A6-FAE1C4B75001}" destId="{0EDBC15F-FD87-4412-9FEA-581F4BC93E39}" srcOrd="2" destOrd="0" presId="urn:microsoft.com/office/officeart/2008/layout/LinedList"/>
    <dgm:cxn modelId="{BF0CD9A9-7A02-459D-92A9-16632933EEC0}" type="presParOf" srcId="{7889A199-1859-4EB9-85A6-FAE1C4B75001}" destId="{297074FA-8D36-4901-B583-5D8974F9F5A1}" srcOrd="3" destOrd="0" presId="urn:microsoft.com/office/officeart/2008/layout/LinedList"/>
    <dgm:cxn modelId="{5DEE9F63-D8BE-42C4-8E1E-2E6EE9375CB5}" type="presParOf" srcId="{297074FA-8D36-4901-B583-5D8974F9F5A1}" destId="{0DFF068D-DC4F-4410-8466-3268A48058C9}" srcOrd="0" destOrd="0" presId="urn:microsoft.com/office/officeart/2008/layout/LinedList"/>
    <dgm:cxn modelId="{3CA44435-3859-44D4-ACE6-E9A23BF7A980}" type="presParOf" srcId="{297074FA-8D36-4901-B583-5D8974F9F5A1}" destId="{51A04750-0A78-42B7-8EB9-18EE283E25BC}" srcOrd="1" destOrd="0" presId="urn:microsoft.com/office/officeart/2008/layout/LinedList"/>
    <dgm:cxn modelId="{3D952951-B567-4B2A-BDD7-3B2D80AB13EB}" type="presParOf" srcId="{7889A199-1859-4EB9-85A6-FAE1C4B75001}" destId="{6712B3F5-D5F9-4BDF-AB7A-8BAF4C8E0064}" srcOrd="4" destOrd="0" presId="urn:microsoft.com/office/officeart/2008/layout/LinedList"/>
    <dgm:cxn modelId="{E928FA18-A04D-4E95-AE6F-76B9112DE1EB}" type="presParOf" srcId="{7889A199-1859-4EB9-85A6-FAE1C4B75001}" destId="{5AE8AAC1-1D59-403D-84F8-F512944C9BAE}" srcOrd="5" destOrd="0" presId="urn:microsoft.com/office/officeart/2008/layout/LinedList"/>
    <dgm:cxn modelId="{F0B086D8-FAF8-4709-BC94-C63C141616D3}" type="presParOf" srcId="{5AE8AAC1-1D59-403D-84F8-F512944C9BAE}" destId="{5081F501-1395-403B-9DFB-0C4420E32A15}" srcOrd="0" destOrd="0" presId="urn:microsoft.com/office/officeart/2008/layout/LinedList"/>
    <dgm:cxn modelId="{057A7AC1-B76D-423E-9286-68EE592DD121}" type="presParOf" srcId="{5AE8AAC1-1D59-403D-84F8-F512944C9BAE}" destId="{535689AB-2FE8-456B-BDD7-2D697BAA563C}" srcOrd="1" destOrd="0" presId="urn:microsoft.com/office/officeart/2008/layout/LinedList"/>
    <dgm:cxn modelId="{8D28E232-1469-4F5A-B62B-D3A323E667D7}" type="presParOf" srcId="{7889A199-1859-4EB9-85A6-FAE1C4B75001}" destId="{61B65664-761B-46BF-86C6-B3C3C8831607}" srcOrd="6" destOrd="0" presId="urn:microsoft.com/office/officeart/2008/layout/LinedList"/>
    <dgm:cxn modelId="{DCB61A3D-DAA1-4016-806F-95B1B652D33E}" type="presParOf" srcId="{7889A199-1859-4EB9-85A6-FAE1C4B75001}" destId="{0DDC11AA-7843-4E4F-8407-0AE061F2626D}" srcOrd="7" destOrd="0" presId="urn:microsoft.com/office/officeart/2008/layout/LinedList"/>
    <dgm:cxn modelId="{324E5E55-FCDF-4C6C-B32E-38ACD39008B8}" type="presParOf" srcId="{0DDC11AA-7843-4E4F-8407-0AE061F2626D}" destId="{AB59D4D1-1B05-41C1-8227-A1F406C0A83B}" srcOrd="0" destOrd="0" presId="urn:microsoft.com/office/officeart/2008/layout/LinedList"/>
    <dgm:cxn modelId="{36F4221A-943B-4890-87B9-09FE379E13A9}" type="presParOf" srcId="{0DDC11AA-7843-4E4F-8407-0AE061F2626D}" destId="{618682AC-59C0-4501-BE67-E0713B2F20D1}" srcOrd="1" destOrd="0" presId="urn:microsoft.com/office/officeart/2008/layout/LinedList"/>
    <dgm:cxn modelId="{19360140-BDAB-47C7-BE44-34216AB8D920}" type="presParOf" srcId="{7889A199-1859-4EB9-85A6-FAE1C4B75001}" destId="{C4C84A9A-D0F2-4441-A875-8BEAFBAF3CEC}" srcOrd="8" destOrd="0" presId="urn:microsoft.com/office/officeart/2008/layout/LinedList"/>
    <dgm:cxn modelId="{0DF639FE-7C8C-44DF-BCA7-B641F2AD1290}" type="presParOf" srcId="{7889A199-1859-4EB9-85A6-FAE1C4B75001}" destId="{A6926439-2A6E-4B24-961F-33C01EC12132}" srcOrd="9" destOrd="0" presId="urn:microsoft.com/office/officeart/2008/layout/LinedList"/>
    <dgm:cxn modelId="{40ADF7BA-3A23-4233-80A5-38A5D6277F62}" type="presParOf" srcId="{A6926439-2A6E-4B24-961F-33C01EC12132}" destId="{D21FA878-1DE7-4C98-9ECF-233E0E3E31E9}" srcOrd="0" destOrd="0" presId="urn:microsoft.com/office/officeart/2008/layout/LinedList"/>
    <dgm:cxn modelId="{D406CF95-83FE-4F0F-BCA2-4AC0852E2D40}" type="presParOf" srcId="{A6926439-2A6E-4B24-961F-33C01EC12132}" destId="{DE7C90E2-4E7A-4BAF-B124-F22088303886}" srcOrd="1" destOrd="0" presId="urn:microsoft.com/office/officeart/2008/layout/LinedList"/>
    <dgm:cxn modelId="{AA477E9D-F01C-4952-B806-108C592DEE16}" type="presParOf" srcId="{7889A199-1859-4EB9-85A6-FAE1C4B75001}" destId="{3217E93E-C50B-41C4-A069-5E4387523B81}" srcOrd="10" destOrd="0" presId="urn:microsoft.com/office/officeart/2008/layout/LinedList"/>
    <dgm:cxn modelId="{DFDD7F27-F290-4E5F-A0AD-FDC332BAF1B3}" type="presParOf" srcId="{7889A199-1859-4EB9-85A6-FAE1C4B75001}" destId="{198DC862-26DB-40AB-AA21-C11C3ACDFA4F}" srcOrd="11" destOrd="0" presId="urn:microsoft.com/office/officeart/2008/layout/LinedList"/>
    <dgm:cxn modelId="{A0E2C32B-9B73-4672-B7A7-0F91E61D44DA}" type="presParOf" srcId="{198DC862-26DB-40AB-AA21-C11C3ACDFA4F}" destId="{3B07E8C4-B675-4296-B3C5-BAA038B3F065}" srcOrd="0" destOrd="0" presId="urn:microsoft.com/office/officeart/2008/layout/LinedList"/>
    <dgm:cxn modelId="{E56853AE-3F9D-4C1D-A767-B085755D2AFA}" type="presParOf" srcId="{198DC862-26DB-40AB-AA21-C11C3ACDFA4F}" destId="{4256A82D-51D3-4CE5-91E3-8DA46CFBA881}" srcOrd="1" destOrd="0" presId="urn:microsoft.com/office/officeart/2008/layout/LinedList"/>
    <dgm:cxn modelId="{D9B63CA0-DF91-4D18-8C07-801FFCD4F72C}" type="presParOf" srcId="{7889A199-1859-4EB9-85A6-FAE1C4B75001}" destId="{97CCF2D1-A448-47CE-8F4A-C02E162AEB09}" srcOrd="12" destOrd="0" presId="urn:microsoft.com/office/officeart/2008/layout/LinedList"/>
    <dgm:cxn modelId="{40EA7357-79D2-441F-ABA0-48A56C96A75B}" type="presParOf" srcId="{7889A199-1859-4EB9-85A6-FAE1C4B75001}" destId="{D8DA1643-A72F-4DE1-8600-4D8CB7E820C0}" srcOrd="13" destOrd="0" presId="urn:microsoft.com/office/officeart/2008/layout/LinedList"/>
    <dgm:cxn modelId="{3A9E7112-2041-41C3-A4BC-CF3BBE04A5A9}" type="presParOf" srcId="{D8DA1643-A72F-4DE1-8600-4D8CB7E820C0}" destId="{04AC9CF4-0258-4BB2-993B-F2399182FE43}" srcOrd="0" destOrd="0" presId="urn:microsoft.com/office/officeart/2008/layout/LinedList"/>
    <dgm:cxn modelId="{37BE749E-4684-4584-82AC-5C221B3A3C7D}" type="presParOf" srcId="{D8DA1643-A72F-4DE1-8600-4D8CB7E820C0}" destId="{156A4189-CAB7-458B-B8A3-EFC59213ABD8}" srcOrd="1" destOrd="0" presId="urn:microsoft.com/office/officeart/2008/layout/LinedList"/>
    <dgm:cxn modelId="{B04AB8DA-A808-42BC-AB0C-B06CE27DC3D3}" type="presParOf" srcId="{7889A199-1859-4EB9-85A6-FAE1C4B75001}" destId="{FC1BE6D2-28DD-4A07-908A-92F7340073D1}" srcOrd="14" destOrd="0" presId="urn:microsoft.com/office/officeart/2008/layout/LinedList"/>
    <dgm:cxn modelId="{8CB51326-99D9-4438-B8B9-8B6A3234E6D0}" type="presParOf" srcId="{7889A199-1859-4EB9-85A6-FAE1C4B75001}" destId="{6EDD7921-6CD8-4C92-9FF5-542C965110F3}" srcOrd="15" destOrd="0" presId="urn:microsoft.com/office/officeart/2008/layout/LinedList"/>
    <dgm:cxn modelId="{40E7D945-A8C1-4367-9F6C-2F8BB7F9D0BC}" type="presParOf" srcId="{6EDD7921-6CD8-4C92-9FF5-542C965110F3}" destId="{38EF900C-160F-46DF-87B1-CB55D18F680C}" srcOrd="0" destOrd="0" presId="urn:microsoft.com/office/officeart/2008/layout/LinedList"/>
    <dgm:cxn modelId="{643C314C-5F2E-48BB-90F4-56E247E20B70}" type="presParOf" srcId="{6EDD7921-6CD8-4C92-9FF5-542C965110F3}" destId="{FEF0A489-69A0-47CE-81FC-3B72EE31986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7878C-3B41-4F1D-9BAE-7363DA5A68B9}">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78ED17-8C43-4DFE-9312-D51D8CB936F6}">
      <dsp:nvSpPr>
        <dsp:cNvPr id="0" name=""/>
        <dsp:cNvSpPr/>
      </dsp:nvSpPr>
      <dsp:spPr>
        <a:xfrm>
          <a:off x="0" y="0"/>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sv-FI" sz="2400" kern="1200"/>
            <a:t>Samhällsservice</a:t>
          </a:r>
          <a:endParaRPr lang="en-US" sz="2400" kern="1200"/>
        </a:p>
      </dsp:txBody>
      <dsp:txXfrm>
        <a:off x="0" y="0"/>
        <a:ext cx="6492875" cy="638175"/>
      </dsp:txXfrm>
    </dsp:sp>
    <dsp:sp modelId="{0EDBC15F-FD87-4412-9FEA-581F4BC93E39}">
      <dsp:nvSpPr>
        <dsp:cNvPr id="0" name=""/>
        <dsp:cNvSpPr/>
      </dsp:nvSpPr>
      <dsp:spPr>
        <a:xfrm>
          <a:off x="0" y="638175"/>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FF068D-DC4F-4410-8466-3268A48058C9}">
      <dsp:nvSpPr>
        <dsp:cNvPr id="0" name=""/>
        <dsp:cNvSpPr/>
      </dsp:nvSpPr>
      <dsp:spPr>
        <a:xfrm>
          <a:off x="0" y="638175"/>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sv-FI" sz="2400" kern="1200"/>
            <a:t>Tillgänglighet</a:t>
          </a:r>
          <a:endParaRPr lang="en-US" sz="2400" kern="1200"/>
        </a:p>
      </dsp:txBody>
      <dsp:txXfrm>
        <a:off x="0" y="638175"/>
        <a:ext cx="6492875" cy="638175"/>
      </dsp:txXfrm>
    </dsp:sp>
    <dsp:sp modelId="{6712B3F5-D5F9-4BDF-AB7A-8BAF4C8E0064}">
      <dsp:nvSpPr>
        <dsp:cNvPr id="0" name=""/>
        <dsp:cNvSpPr/>
      </dsp:nvSpPr>
      <dsp:spPr>
        <a:xfrm>
          <a:off x="0" y="127635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81F501-1395-403B-9DFB-0C4420E32A15}">
      <dsp:nvSpPr>
        <dsp:cNvPr id="0" name=""/>
        <dsp:cNvSpPr/>
      </dsp:nvSpPr>
      <dsp:spPr>
        <a:xfrm>
          <a:off x="0" y="1276350"/>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sv-FI" sz="2400" kern="1200"/>
            <a:t>Deltagande i samhället</a:t>
          </a:r>
          <a:endParaRPr lang="en-US" sz="2400" kern="1200"/>
        </a:p>
      </dsp:txBody>
      <dsp:txXfrm>
        <a:off x="0" y="1276350"/>
        <a:ext cx="6492875" cy="638175"/>
      </dsp:txXfrm>
    </dsp:sp>
    <dsp:sp modelId="{61B65664-761B-46BF-86C6-B3C3C8831607}">
      <dsp:nvSpPr>
        <dsp:cNvPr id="0" name=""/>
        <dsp:cNvSpPr/>
      </dsp:nvSpPr>
      <dsp:spPr>
        <a:xfrm>
          <a:off x="0" y="1914524"/>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59D4D1-1B05-41C1-8227-A1F406C0A83B}">
      <dsp:nvSpPr>
        <dsp:cNvPr id="0" name=""/>
        <dsp:cNvSpPr/>
      </dsp:nvSpPr>
      <dsp:spPr>
        <a:xfrm>
          <a:off x="0" y="1914525"/>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sv-FI" sz="2400" kern="1200"/>
            <a:t>Fördomar och respekt</a:t>
          </a:r>
          <a:endParaRPr lang="en-US" sz="2400" kern="1200"/>
        </a:p>
      </dsp:txBody>
      <dsp:txXfrm>
        <a:off x="0" y="1914525"/>
        <a:ext cx="6492875" cy="638175"/>
      </dsp:txXfrm>
    </dsp:sp>
    <dsp:sp modelId="{C4C84A9A-D0F2-4441-A875-8BEAFBAF3CEC}">
      <dsp:nvSpPr>
        <dsp:cNvPr id="0" name=""/>
        <dsp:cNvSpPr/>
      </dsp:nvSpPr>
      <dsp:spPr>
        <a:xfrm>
          <a:off x="0" y="2552700"/>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1FA878-1DE7-4C98-9ECF-233E0E3E31E9}">
      <dsp:nvSpPr>
        <dsp:cNvPr id="0" name=""/>
        <dsp:cNvSpPr/>
      </dsp:nvSpPr>
      <dsp:spPr>
        <a:xfrm>
          <a:off x="0" y="2552700"/>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sv-FI" sz="2400" kern="1200"/>
            <a:t>Olämpligt bemötande och diskriminering</a:t>
          </a:r>
          <a:endParaRPr lang="en-US" sz="2400" kern="1200"/>
        </a:p>
      </dsp:txBody>
      <dsp:txXfrm>
        <a:off x="0" y="2552700"/>
        <a:ext cx="6492875" cy="638175"/>
      </dsp:txXfrm>
    </dsp:sp>
    <dsp:sp modelId="{3217E93E-C50B-41C4-A069-5E4387523B81}">
      <dsp:nvSpPr>
        <dsp:cNvPr id="0" name=""/>
        <dsp:cNvSpPr/>
      </dsp:nvSpPr>
      <dsp:spPr>
        <a:xfrm>
          <a:off x="0" y="3190874"/>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07E8C4-B675-4296-B3C5-BAA038B3F065}">
      <dsp:nvSpPr>
        <dsp:cNvPr id="0" name=""/>
        <dsp:cNvSpPr/>
      </dsp:nvSpPr>
      <dsp:spPr>
        <a:xfrm>
          <a:off x="0" y="3190875"/>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sv-FI" sz="2400" kern="1200"/>
            <a:t>Fattigdom</a:t>
          </a:r>
          <a:endParaRPr lang="en-US" sz="2400" kern="1200"/>
        </a:p>
      </dsp:txBody>
      <dsp:txXfrm>
        <a:off x="0" y="3190875"/>
        <a:ext cx="6492875" cy="638175"/>
      </dsp:txXfrm>
    </dsp:sp>
    <dsp:sp modelId="{97CCF2D1-A448-47CE-8F4A-C02E162AEB09}">
      <dsp:nvSpPr>
        <dsp:cNvPr id="0" name=""/>
        <dsp:cNvSpPr/>
      </dsp:nvSpPr>
      <dsp:spPr>
        <a:xfrm>
          <a:off x="0" y="38290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AC9CF4-0258-4BB2-993B-F2399182FE43}">
      <dsp:nvSpPr>
        <dsp:cNvPr id="0" name=""/>
        <dsp:cNvSpPr/>
      </dsp:nvSpPr>
      <dsp:spPr>
        <a:xfrm>
          <a:off x="0" y="3829050"/>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sv-FI" sz="2400" kern="1200"/>
            <a:t>Psykisk ohälsa</a:t>
          </a:r>
          <a:endParaRPr lang="en-US" sz="2400" kern="1200"/>
        </a:p>
      </dsp:txBody>
      <dsp:txXfrm>
        <a:off x="0" y="3829050"/>
        <a:ext cx="6492875" cy="638175"/>
      </dsp:txXfrm>
    </dsp:sp>
    <dsp:sp modelId="{FC1BE6D2-28DD-4A07-908A-92F7340073D1}">
      <dsp:nvSpPr>
        <dsp:cNvPr id="0" name=""/>
        <dsp:cNvSpPr/>
      </dsp:nvSpPr>
      <dsp:spPr>
        <a:xfrm>
          <a:off x="0" y="4467225"/>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EF900C-160F-46DF-87B1-CB55D18F680C}">
      <dsp:nvSpPr>
        <dsp:cNvPr id="0" name=""/>
        <dsp:cNvSpPr/>
      </dsp:nvSpPr>
      <dsp:spPr>
        <a:xfrm>
          <a:off x="0" y="4467225"/>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sv-FI" sz="2400" kern="1200" dirty="0"/>
            <a:t>Hur har </a:t>
          </a:r>
          <a:r>
            <a:rPr lang="sv-FI" sz="2400" kern="1200" dirty="0" err="1"/>
            <a:t>coronasituationen</a:t>
          </a:r>
          <a:r>
            <a:rPr lang="sv-FI" sz="2400" kern="1200" dirty="0"/>
            <a:t> påverkat livet?</a:t>
          </a:r>
          <a:endParaRPr lang="en-US" sz="2400" kern="1200" dirty="0"/>
        </a:p>
      </dsp:txBody>
      <dsp:txXfrm>
        <a:off x="0" y="4467225"/>
        <a:ext cx="6492875" cy="63817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EFB044-F15D-450D-8AFB-32A10A0501DF}" type="datetimeFigureOut">
              <a:rPr lang="en-GB" smtClean="0"/>
              <a:t>16/09/2020</a:t>
            </a:fld>
            <a:endParaRPr lang="en-GB"/>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824945-ED1C-448E-A855-DD53470C3447}" type="slidenum">
              <a:rPr lang="en-GB" smtClean="0"/>
              <a:t>‹#›</a:t>
            </a:fld>
            <a:endParaRPr lang="en-GB"/>
          </a:p>
        </p:txBody>
      </p:sp>
    </p:spTree>
    <p:extLst>
      <p:ext uri="{BB962C8B-B14F-4D97-AF65-F5344CB8AC3E}">
        <p14:creationId xmlns:p14="http://schemas.microsoft.com/office/powerpoint/2010/main" val="4272684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D3BECA03-2E86-4707-B875-E6CBE1F892FA}"/>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GB"/>
          </a:p>
        </p:txBody>
      </p:sp>
      <p:sp>
        <p:nvSpPr>
          <p:cNvPr id="3" name="Underrubrik 2">
            <a:extLst>
              <a:ext uri="{FF2B5EF4-FFF2-40B4-BE49-F238E27FC236}">
                <a16:creationId xmlns:a16="http://schemas.microsoft.com/office/drawing/2014/main" xmlns="" id="{1FA01F8B-4E38-4EAB-8A7D-BB67551AF5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GB"/>
          </a:p>
        </p:txBody>
      </p:sp>
      <p:sp>
        <p:nvSpPr>
          <p:cNvPr id="4" name="Platshållare för datum 3">
            <a:extLst>
              <a:ext uri="{FF2B5EF4-FFF2-40B4-BE49-F238E27FC236}">
                <a16:creationId xmlns:a16="http://schemas.microsoft.com/office/drawing/2014/main" xmlns="" id="{8098E361-E419-47E2-B144-DB88CC122539}"/>
              </a:ext>
            </a:extLst>
          </p:cNvPr>
          <p:cNvSpPr>
            <a:spLocks noGrp="1"/>
          </p:cNvSpPr>
          <p:nvPr>
            <p:ph type="dt" sz="half" idx="10"/>
          </p:nvPr>
        </p:nvSpPr>
        <p:spPr/>
        <p:txBody>
          <a:bodyPr/>
          <a:lstStyle/>
          <a:p>
            <a:fld id="{4CB13C69-8498-4C58-AA74-E88341C9C62B}" type="datetimeFigureOut">
              <a:rPr lang="en-GB" smtClean="0"/>
              <a:t>16/09/2020</a:t>
            </a:fld>
            <a:endParaRPr lang="en-GB"/>
          </a:p>
        </p:txBody>
      </p:sp>
      <p:sp>
        <p:nvSpPr>
          <p:cNvPr id="5" name="Platshållare för sidfot 4">
            <a:extLst>
              <a:ext uri="{FF2B5EF4-FFF2-40B4-BE49-F238E27FC236}">
                <a16:creationId xmlns:a16="http://schemas.microsoft.com/office/drawing/2014/main" xmlns="" id="{908F3A43-2199-4BE8-9842-7D03EC057E73}"/>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xmlns="" id="{49DF45DC-1469-496B-836E-9C240948D2E3}"/>
              </a:ext>
            </a:extLst>
          </p:cNvPr>
          <p:cNvSpPr>
            <a:spLocks noGrp="1"/>
          </p:cNvSpPr>
          <p:nvPr>
            <p:ph type="sldNum" sz="quarter" idx="12"/>
          </p:nvPr>
        </p:nvSpPr>
        <p:spPr/>
        <p:txBody>
          <a:bodyPr/>
          <a:lstStyle/>
          <a:p>
            <a:fld id="{B9168E97-8822-4F75-A3D2-D4325B55A25A}" type="slidenum">
              <a:rPr lang="en-GB" smtClean="0"/>
              <a:t>‹#›</a:t>
            </a:fld>
            <a:endParaRPr lang="en-GB"/>
          </a:p>
        </p:txBody>
      </p:sp>
    </p:spTree>
    <p:extLst>
      <p:ext uri="{BB962C8B-B14F-4D97-AF65-F5344CB8AC3E}">
        <p14:creationId xmlns:p14="http://schemas.microsoft.com/office/powerpoint/2010/main" val="39005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CCEC62A9-B319-4B1D-8055-61F0D4A0A122}"/>
              </a:ext>
            </a:extLst>
          </p:cNvPr>
          <p:cNvSpPr>
            <a:spLocks noGrp="1"/>
          </p:cNvSpPr>
          <p:nvPr>
            <p:ph type="title"/>
          </p:nvPr>
        </p:nvSpPr>
        <p:spPr/>
        <p:txBody>
          <a:bodyPr/>
          <a:lstStyle/>
          <a:p>
            <a:r>
              <a:rPr lang="sv-SE"/>
              <a:t>Klicka här för att ändra mall för rubrikformat</a:t>
            </a:r>
            <a:endParaRPr lang="en-GB"/>
          </a:p>
        </p:txBody>
      </p:sp>
      <p:sp>
        <p:nvSpPr>
          <p:cNvPr id="3" name="Platshållare för lodrät text 2">
            <a:extLst>
              <a:ext uri="{FF2B5EF4-FFF2-40B4-BE49-F238E27FC236}">
                <a16:creationId xmlns:a16="http://schemas.microsoft.com/office/drawing/2014/main" xmlns="" id="{24CDFFD8-69E1-4DCC-9CCA-489386CED1B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a:extLst>
              <a:ext uri="{FF2B5EF4-FFF2-40B4-BE49-F238E27FC236}">
                <a16:creationId xmlns:a16="http://schemas.microsoft.com/office/drawing/2014/main" xmlns="" id="{CA70327B-FD43-436F-8469-51DB869A88A7}"/>
              </a:ext>
            </a:extLst>
          </p:cNvPr>
          <p:cNvSpPr>
            <a:spLocks noGrp="1"/>
          </p:cNvSpPr>
          <p:nvPr>
            <p:ph type="dt" sz="half" idx="10"/>
          </p:nvPr>
        </p:nvSpPr>
        <p:spPr/>
        <p:txBody>
          <a:bodyPr/>
          <a:lstStyle/>
          <a:p>
            <a:fld id="{4CB13C69-8498-4C58-AA74-E88341C9C62B}" type="datetimeFigureOut">
              <a:rPr lang="en-GB" smtClean="0"/>
              <a:t>16/09/2020</a:t>
            </a:fld>
            <a:endParaRPr lang="en-GB"/>
          </a:p>
        </p:txBody>
      </p:sp>
      <p:sp>
        <p:nvSpPr>
          <p:cNvPr id="5" name="Platshållare för sidfot 4">
            <a:extLst>
              <a:ext uri="{FF2B5EF4-FFF2-40B4-BE49-F238E27FC236}">
                <a16:creationId xmlns:a16="http://schemas.microsoft.com/office/drawing/2014/main" xmlns="" id="{2A04D1CE-AA22-4D5D-97D1-D8C9F4E038C3}"/>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xmlns="" id="{524D4C17-4876-4A4F-BA7A-6F4350EB0ED9}"/>
              </a:ext>
            </a:extLst>
          </p:cNvPr>
          <p:cNvSpPr>
            <a:spLocks noGrp="1"/>
          </p:cNvSpPr>
          <p:nvPr>
            <p:ph type="sldNum" sz="quarter" idx="12"/>
          </p:nvPr>
        </p:nvSpPr>
        <p:spPr/>
        <p:txBody>
          <a:bodyPr/>
          <a:lstStyle/>
          <a:p>
            <a:fld id="{B9168E97-8822-4F75-A3D2-D4325B55A25A}" type="slidenum">
              <a:rPr lang="en-GB" smtClean="0"/>
              <a:t>‹#›</a:t>
            </a:fld>
            <a:endParaRPr lang="en-GB"/>
          </a:p>
        </p:txBody>
      </p:sp>
    </p:spTree>
    <p:extLst>
      <p:ext uri="{BB962C8B-B14F-4D97-AF65-F5344CB8AC3E}">
        <p14:creationId xmlns:p14="http://schemas.microsoft.com/office/powerpoint/2010/main" val="163088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xmlns="" id="{F6EF1ABD-64E5-4290-B9C4-3018A7CF8A7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GB"/>
          </a:p>
        </p:txBody>
      </p:sp>
      <p:sp>
        <p:nvSpPr>
          <p:cNvPr id="3" name="Platshållare för lodrät text 2">
            <a:extLst>
              <a:ext uri="{FF2B5EF4-FFF2-40B4-BE49-F238E27FC236}">
                <a16:creationId xmlns:a16="http://schemas.microsoft.com/office/drawing/2014/main" xmlns="" id="{1DE055AE-B0D1-40B2-A4BD-FFA06882426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a:extLst>
              <a:ext uri="{FF2B5EF4-FFF2-40B4-BE49-F238E27FC236}">
                <a16:creationId xmlns:a16="http://schemas.microsoft.com/office/drawing/2014/main" xmlns="" id="{13BDF779-A669-43CC-8854-612A4BB10BAB}"/>
              </a:ext>
            </a:extLst>
          </p:cNvPr>
          <p:cNvSpPr>
            <a:spLocks noGrp="1"/>
          </p:cNvSpPr>
          <p:nvPr>
            <p:ph type="dt" sz="half" idx="10"/>
          </p:nvPr>
        </p:nvSpPr>
        <p:spPr/>
        <p:txBody>
          <a:bodyPr/>
          <a:lstStyle/>
          <a:p>
            <a:fld id="{4CB13C69-8498-4C58-AA74-E88341C9C62B}" type="datetimeFigureOut">
              <a:rPr lang="en-GB" smtClean="0"/>
              <a:t>16/09/2020</a:t>
            </a:fld>
            <a:endParaRPr lang="en-GB"/>
          </a:p>
        </p:txBody>
      </p:sp>
      <p:sp>
        <p:nvSpPr>
          <p:cNvPr id="5" name="Platshållare för sidfot 4">
            <a:extLst>
              <a:ext uri="{FF2B5EF4-FFF2-40B4-BE49-F238E27FC236}">
                <a16:creationId xmlns:a16="http://schemas.microsoft.com/office/drawing/2014/main" xmlns="" id="{17E89591-0B26-40B3-9B50-AE040E810CBD}"/>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xmlns="" id="{F5ADB0CF-796E-4890-ADBD-B67C67118A3D}"/>
              </a:ext>
            </a:extLst>
          </p:cNvPr>
          <p:cNvSpPr>
            <a:spLocks noGrp="1"/>
          </p:cNvSpPr>
          <p:nvPr>
            <p:ph type="sldNum" sz="quarter" idx="12"/>
          </p:nvPr>
        </p:nvSpPr>
        <p:spPr/>
        <p:txBody>
          <a:bodyPr/>
          <a:lstStyle/>
          <a:p>
            <a:fld id="{B9168E97-8822-4F75-A3D2-D4325B55A25A}" type="slidenum">
              <a:rPr lang="en-GB" smtClean="0"/>
              <a:t>‹#›</a:t>
            </a:fld>
            <a:endParaRPr lang="en-GB"/>
          </a:p>
        </p:txBody>
      </p:sp>
    </p:spTree>
    <p:extLst>
      <p:ext uri="{BB962C8B-B14F-4D97-AF65-F5344CB8AC3E}">
        <p14:creationId xmlns:p14="http://schemas.microsoft.com/office/powerpoint/2010/main" val="603382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F3102CB1-63A7-470B-A7AB-9E3627C112E8}"/>
              </a:ext>
            </a:extLst>
          </p:cNvPr>
          <p:cNvSpPr>
            <a:spLocks noGrp="1"/>
          </p:cNvSpPr>
          <p:nvPr>
            <p:ph type="title"/>
          </p:nvPr>
        </p:nvSpPr>
        <p:spPr/>
        <p:txBody>
          <a:bodyPr/>
          <a:lstStyle/>
          <a:p>
            <a:r>
              <a:rPr lang="sv-SE"/>
              <a:t>Klicka här för att ändra mall för rubrikformat</a:t>
            </a:r>
            <a:endParaRPr lang="en-GB"/>
          </a:p>
        </p:txBody>
      </p:sp>
      <p:sp>
        <p:nvSpPr>
          <p:cNvPr id="3" name="Platshållare för innehåll 2">
            <a:extLst>
              <a:ext uri="{FF2B5EF4-FFF2-40B4-BE49-F238E27FC236}">
                <a16:creationId xmlns:a16="http://schemas.microsoft.com/office/drawing/2014/main" xmlns="" id="{15096895-8586-452B-A97E-BC7B1164892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a:extLst>
              <a:ext uri="{FF2B5EF4-FFF2-40B4-BE49-F238E27FC236}">
                <a16:creationId xmlns:a16="http://schemas.microsoft.com/office/drawing/2014/main" xmlns="" id="{7EB3CAE3-42F0-40B1-AEC4-A2E73D610885}"/>
              </a:ext>
            </a:extLst>
          </p:cNvPr>
          <p:cNvSpPr>
            <a:spLocks noGrp="1"/>
          </p:cNvSpPr>
          <p:nvPr>
            <p:ph type="dt" sz="half" idx="10"/>
          </p:nvPr>
        </p:nvSpPr>
        <p:spPr/>
        <p:txBody>
          <a:bodyPr/>
          <a:lstStyle/>
          <a:p>
            <a:fld id="{4CB13C69-8498-4C58-AA74-E88341C9C62B}" type="datetimeFigureOut">
              <a:rPr lang="en-GB" smtClean="0"/>
              <a:t>16/09/2020</a:t>
            </a:fld>
            <a:endParaRPr lang="en-GB"/>
          </a:p>
        </p:txBody>
      </p:sp>
      <p:sp>
        <p:nvSpPr>
          <p:cNvPr id="5" name="Platshållare för sidfot 4">
            <a:extLst>
              <a:ext uri="{FF2B5EF4-FFF2-40B4-BE49-F238E27FC236}">
                <a16:creationId xmlns:a16="http://schemas.microsoft.com/office/drawing/2014/main" xmlns="" id="{070A2994-F6F6-4740-BDB0-22650E6877EA}"/>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xmlns="" id="{B3F05022-D9A5-4F9F-AAB7-CC21D38C4355}"/>
              </a:ext>
            </a:extLst>
          </p:cNvPr>
          <p:cNvSpPr>
            <a:spLocks noGrp="1"/>
          </p:cNvSpPr>
          <p:nvPr>
            <p:ph type="sldNum" sz="quarter" idx="12"/>
          </p:nvPr>
        </p:nvSpPr>
        <p:spPr/>
        <p:txBody>
          <a:bodyPr/>
          <a:lstStyle/>
          <a:p>
            <a:fld id="{B9168E97-8822-4F75-A3D2-D4325B55A25A}" type="slidenum">
              <a:rPr lang="en-GB" smtClean="0"/>
              <a:t>‹#›</a:t>
            </a:fld>
            <a:endParaRPr lang="en-GB"/>
          </a:p>
        </p:txBody>
      </p:sp>
    </p:spTree>
    <p:extLst>
      <p:ext uri="{BB962C8B-B14F-4D97-AF65-F5344CB8AC3E}">
        <p14:creationId xmlns:p14="http://schemas.microsoft.com/office/powerpoint/2010/main" val="229675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2238278F-703C-4EAC-ABFF-CD113ECC4694}"/>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GB"/>
          </a:p>
        </p:txBody>
      </p:sp>
      <p:sp>
        <p:nvSpPr>
          <p:cNvPr id="3" name="Platshållare för text 2">
            <a:extLst>
              <a:ext uri="{FF2B5EF4-FFF2-40B4-BE49-F238E27FC236}">
                <a16:creationId xmlns:a16="http://schemas.microsoft.com/office/drawing/2014/main" xmlns="" id="{3C022F19-9A7C-47A9-B98D-608506B4B7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xmlns="" id="{BE1288FB-9EAD-4579-9E6A-C1C11B928B3B}"/>
              </a:ext>
            </a:extLst>
          </p:cNvPr>
          <p:cNvSpPr>
            <a:spLocks noGrp="1"/>
          </p:cNvSpPr>
          <p:nvPr>
            <p:ph type="dt" sz="half" idx="10"/>
          </p:nvPr>
        </p:nvSpPr>
        <p:spPr/>
        <p:txBody>
          <a:bodyPr/>
          <a:lstStyle/>
          <a:p>
            <a:fld id="{4CB13C69-8498-4C58-AA74-E88341C9C62B}" type="datetimeFigureOut">
              <a:rPr lang="en-GB" smtClean="0"/>
              <a:t>16/09/2020</a:t>
            </a:fld>
            <a:endParaRPr lang="en-GB"/>
          </a:p>
        </p:txBody>
      </p:sp>
      <p:sp>
        <p:nvSpPr>
          <p:cNvPr id="5" name="Platshållare för sidfot 4">
            <a:extLst>
              <a:ext uri="{FF2B5EF4-FFF2-40B4-BE49-F238E27FC236}">
                <a16:creationId xmlns:a16="http://schemas.microsoft.com/office/drawing/2014/main" xmlns="" id="{0FCDF89E-AE37-4E49-A8DD-6EAD8790FFC8}"/>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xmlns="" id="{76776BD8-8C4B-40A1-BBF7-C537E18F53D3}"/>
              </a:ext>
            </a:extLst>
          </p:cNvPr>
          <p:cNvSpPr>
            <a:spLocks noGrp="1"/>
          </p:cNvSpPr>
          <p:nvPr>
            <p:ph type="sldNum" sz="quarter" idx="12"/>
          </p:nvPr>
        </p:nvSpPr>
        <p:spPr/>
        <p:txBody>
          <a:bodyPr/>
          <a:lstStyle/>
          <a:p>
            <a:fld id="{B9168E97-8822-4F75-A3D2-D4325B55A25A}" type="slidenum">
              <a:rPr lang="en-GB" smtClean="0"/>
              <a:t>‹#›</a:t>
            </a:fld>
            <a:endParaRPr lang="en-GB"/>
          </a:p>
        </p:txBody>
      </p:sp>
    </p:spTree>
    <p:extLst>
      <p:ext uri="{BB962C8B-B14F-4D97-AF65-F5344CB8AC3E}">
        <p14:creationId xmlns:p14="http://schemas.microsoft.com/office/powerpoint/2010/main" val="1174807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80BF0E6C-C3B6-439D-BBC7-2E84BEA7CFBE}"/>
              </a:ext>
            </a:extLst>
          </p:cNvPr>
          <p:cNvSpPr>
            <a:spLocks noGrp="1"/>
          </p:cNvSpPr>
          <p:nvPr>
            <p:ph type="title"/>
          </p:nvPr>
        </p:nvSpPr>
        <p:spPr/>
        <p:txBody>
          <a:bodyPr/>
          <a:lstStyle/>
          <a:p>
            <a:r>
              <a:rPr lang="sv-SE"/>
              <a:t>Klicka här för att ändra mall för rubrikformat</a:t>
            </a:r>
            <a:endParaRPr lang="en-GB"/>
          </a:p>
        </p:txBody>
      </p:sp>
      <p:sp>
        <p:nvSpPr>
          <p:cNvPr id="3" name="Platshållare för innehåll 2">
            <a:extLst>
              <a:ext uri="{FF2B5EF4-FFF2-40B4-BE49-F238E27FC236}">
                <a16:creationId xmlns:a16="http://schemas.microsoft.com/office/drawing/2014/main" xmlns="" id="{D0CA575A-D8EB-4EE4-AAD7-1C0D49F7F95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innehåll 3">
            <a:extLst>
              <a:ext uri="{FF2B5EF4-FFF2-40B4-BE49-F238E27FC236}">
                <a16:creationId xmlns:a16="http://schemas.microsoft.com/office/drawing/2014/main" xmlns="" id="{1D821CB7-A3EC-4A50-91B1-A82A2653A50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datum 4">
            <a:extLst>
              <a:ext uri="{FF2B5EF4-FFF2-40B4-BE49-F238E27FC236}">
                <a16:creationId xmlns:a16="http://schemas.microsoft.com/office/drawing/2014/main" xmlns="" id="{7C3C3315-54C5-457F-9FCB-5ADCBA1F7593}"/>
              </a:ext>
            </a:extLst>
          </p:cNvPr>
          <p:cNvSpPr>
            <a:spLocks noGrp="1"/>
          </p:cNvSpPr>
          <p:nvPr>
            <p:ph type="dt" sz="half" idx="10"/>
          </p:nvPr>
        </p:nvSpPr>
        <p:spPr/>
        <p:txBody>
          <a:bodyPr/>
          <a:lstStyle/>
          <a:p>
            <a:fld id="{4CB13C69-8498-4C58-AA74-E88341C9C62B}" type="datetimeFigureOut">
              <a:rPr lang="en-GB" smtClean="0"/>
              <a:t>16/09/2020</a:t>
            </a:fld>
            <a:endParaRPr lang="en-GB"/>
          </a:p>
        </p:txBody>
      </p:sp>
      <p:sp>
        <p:nvSpPr>
          <p:cNvPr id="6" name="Platshållare för sidfot 5">
            <a:extLst>
              <a:ext uri="{FF2B5EF4-FFF2-40B4-BE49-F238E27FC236}">
                <a16:creationId xmlns:a16="http://schemas.microsoft.com/office/drawing/2014/main" xmlns="" id="{747C3B16-6164-4312-9878-58E0A73E4314}"/>
              </a:ext>
            </a:extLst>
          </p:cNvPr>
          <p:cNvSpPr>
            <a:spLocks noGrp="1"/>
          </p:cNvSpPr>
          <p:nvPr>
            <p:ph type="ftr" sz="quarter" idx="11"/>
          </p:nvPr>
        </p:nvSpPr>
        <p:spPr/>
        <p:txBody>
          <a:bodyPr/>
          <a:lstStyle/>
          <a:p>
            <a:endParaRPr lang="en-GB"/>
          </a:p>
        </p:txBody>
      </p:sp>
      <p:sp>
        <p:nvSpPr>
          <p:cNvPr id="7" name="Platshållare för bildnummer 6">
            <a:extLst>
              <a:ext uri="{FF2B5EF4-FFF2-40B4-BE49-F238E27FC236}">
                <a16:creationId xmlns:a16="http://schemas.microsoft.com/office/drawing/2014/main" xmlns="" id="{59D401C7-6AF1-437E-BB5B-ECFAF2A30E88}"/>
              </a:ext>
            </a:extLst>
          </p:cNvPr>
          <p:cNvSpPr>
            <a:spLocks noGrp="1"/>
          </p:cNvSpPr>
          <p:nvPr>
            <p:ph type="sldNum" sz="quarter" idx="12"/>
          </p:nvPr>
        </p:nvSpPr>
        <p:spPr/>
        <p:txBody>
          <a:bodyPr/>
          <a:lstStyle/>
          <a:p>
            <a:fld id="{B9168E97-8822-4F75-A3D2-D4325B55A25A}" type="slidenum">
              <a:rPr lang="en-GB" smtClean="0"/>
              <a:t>‹#›</a:t>
            </a:fld>
            <a:endParaRPr lang="en-GB"/>
          </a:p>
        </p:txBody>
      </p:sp>
    </p:spTree>
    <p:extLst>
      <p:ext uri="{BB962C8B-B14F-4D97-AF65-F5344CB8AC3E}">
        <p14:creationId xmlns:p14="http://schemas.microsoft.com/office/powerpoint/2010/main" val="3113106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001207C6-A254-4A4B-8AA5-AED6DBD6B5AA}"/>
              </a:ext>
            </a:extLst>
          </p:cNvPr>
          <p:cNvSpPr>
            <a:spLocks noGrp="1"/>
          </p:cNvSpPr>
          <p:nvPr>
            <p:ph type="title"/>
          </p:nvPr>
        </p:nvSpPr>
        <p:spPr>
          <a:xfrm>
            <a:off x="839788" y="365125"/>
            <a:ext cx="10515600" cy="1325563"/>
          </a:xfrm>
        </p:spPr>
        <p:txBody>
          <a:bodyPr/>
          <a:lstStyle/>
          <a:p>
            <a:r>
              <a:rPr lang="sv-SE"/>
              <a:t>Klicka här för att ändra mall för rubrikformat</a:t>
            </a:r>
            <a:endParaRPr lang="en-GB"/>
          </a:p>
        </p:txBody>
      </p:sp>
      <p:sp>
        <p:nvSpPr>
          <p:cNvPr id="3" name="Platshållare för text 2">
            <a:extLst>
              <a:ext uri="{FF2B5EF4-FFF2-40B4-BE49-F238E27FC236}">
                <a16:creationId xmlns:a16="http://schemas.microsoft.com/office/drawing/2014/main" xmlns="" id="{E42D0499-5395-4CCF-BC1C-46701A7ADE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xmlns="" id="{5F347ED3-C21B-4A28-B540-AB681D06495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text 4">
            <a:extLst>
              <a:ext uri="{FF2B5EF4-FFF2-40B4-BE49-F238E27FC236}">
                <a16:creationId xmlns:a16="http://schemas.microsoft.com/office/drawing/2014/main" xmlns="" id="{C1578863-6BEB-4551-89CA-872F3E07EB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xmlns="" id="{370C0248-0C8A-42EB-9AAA-2AF4A6D2F7A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7" name="Platshållare för datum 6">
            <a:extLst>
              <a:ext uri="{FF2B5EF4-FFF2-40B4-BE49-F238E27FC236}">
                <a16:creationId xmlns:a16="http://schemas.microsoft.com/office/drawing/2014/main" xmlns="" id="{8622D93A-548F-4222-8C49-F0AFD572F81A}"/>
              </a:ext>
            </a:extLst>
          </p:cNvPr>
          <p:cNvSpPr>
            <a:spLocks noGrp="1"/>
          </p:cNvSpPr>
          <p:nvPr>
            <p:ph type="dt" sz="half" idx="10"/>
          </p:nvPr>
        </p:nvSpPr>
        <p:spPr/>
        <p:txBody>
          <a:bodyPr/>
          <a:lstStyle/>
          <a:p>
            <a:fld id="{4CB13C69-8498-4C58-AA74-E88341C9C62B}" type="datetimeFigureOut">
              <a:rPr lang="en-GB" smtClean="0"/>
              <a:t>16/09/2020</a:t>
            </a:fld>
            <a:endParaRPr lang="en-GB"/>
          </a:p>
        </p:txBody>
      </p:sp>
      <p:sp>
        <p:nvSpPr>
          <p:cNvPr id="8" name="Platshållare för sidfot 7">
            <a:extLst>
              <a:ext uri="{FF2B5EF4-FFF2-40B4-BE49-F238E27FC236}">
                <a16:creationId xmlns:a16="http://schemas.microsoft.com/office/drawing/2014/main" xmlns="" id="{EABFD173-B520-4736-9980-54F1CC4EA609}"/>
              </a:ext>
            </a:extLst>
          </p:cNvPr>
          <p:cNvSpPr>
            <a:spLocks noGrp="1"/>
          </p:cNvSpPr>
          <p:nvPr>
            <p:ph type="ftr" sz="quarter" idx="11"/>
          </p:nvPr>
        </p:nvSpPr>
        <p:spPr/>
        <p:txBody>
          <a:bodyPr/>
          <a:lstStyle/>
          <a:p>
            <a:endParaRPr lang="en-GB"/>
          </a:p>
        </p:txBody>
      </p:sp>
      <p:sp>
        <p:nvSpPr>
          <p:cNvPr id="9" name="Platshållare för bildnummer 8">
            <a:extLst>
              <a:ext uri="{FF2B5EF4-FFF2-40B4-BE49-F238E27FC236}">
                <a16:creationId xmlns:a16="http://schemas.microsoft.com/office/drawing/2014/main" xmlns="" id="{A41709BE-4247-41F2-8B91-995F59CFE9FA}"/>
              </a:ext>
            </a:extLst>
          </p:cNvPr>
          <p:cNvSpPr>
            <a:spLocks noGrp="1"/>
          </p:cNvSpPr>
          <p:nvPr>
            <p:ph type="sldNum" sz="quarter" idx="12"/>
          </p:nvPr>
        </p:nvSpPr>
        <p:spPr/>
        <p:txBody>
          <a:bodyPr/>
          <a:lstStyle/>
          <a:p>
            <a:fld id="{B9168E97-8822-4F75-A3D2-D4325B55A25A}" type="slidenum">
              <a:rPr lang="en-GB" smtClean="0"/>
              <a:t>‹#›</a:t>
            </a:fld>
            <a:endParaRPr lang="en-GB"/>
          </a:p>
        </p:txBody>
      </p:sp>
    </p:spTree>
    <p:extLst>
      <p:ext uri="{BB962C8B-B14F-4D97-AF65-F5344CB8AC3E}">
        <p14:creationId xmlns:p14="http://schemas.microsoft.com/office/powerpoint/2010/main" val="3273825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C15E29C0-EB5D-4C92-81E9-A8FB76745EB2}"/>
              </a:ext>
            </a:extLst>
          </p:cNvPr>
          <p:cNvSpPr>
            <a:spLocks noGrp="1"/>
          </p:cNvSpPr>
          <p:nvPr>
            <p:ph type="title"/>
          </p:nvPr>
        </p:nvSpPr>
        <p:spPr/>
        <p:txBody>
          <a:bodyPr/>
          <a:lstStyle/>
          <a:p>
            <a:r>
              <a:rPr lang="sv-SE"/>
              <a:t>Klicka här för att ändra mall för rubrikformat</a:t>
            </a:r>
            <a:endParaRPr lang="en-GB"/>
          </a:p>
        </p:txBody>
      </p:sp>
      <p:sp>
        <p:nvSpPr>
          <p:cNvPr id="3" name="Platshållare för datum 2">
            <a:extLst>
              <a:ext uri="{FF2B5EF4-FFF2-40B4-BE49-F238E27FC236}">
                <a16:creationId xmlns:a16="http://schemas.microsoft.com/office/drawing/2014/main" xmlns="" id="{27C7EC76-DB5F-4C4D-9384-19E20E91CBB5}"/>
              </a:ext>
            </a:extLst>
          </p:cNvPr>
          <p:cNvSpPr>
            <a:spLocks noGrp="1"/>
          </p:cNvSpPr>
          <p:nvPr>
            <p:ph type="dt" sz="half" idx="10"/>
          </p:nvPr>
        </p:nvSpPr>
        <p:spPr/>
        <p:txBody>
          <a:bodyPr/>
          <a:lstStyle/>
          <a:p>
            <a:fld id="{4CB13C69-8498-4C58-AA74-E88341C9C62B}" type="datetimeFigureOut">
              <a:rPr lang="en-GB" smtClean="0"/>
              <a:t>16/09/2020</a:t>
            </a:fld>
            <a:endParaRPr lang="en-GB"/>
          </a:p>
        </p:txBody>
      </p:sp>
      <p:sp>
        <p:nvSpPr>
          <p:cNvPr id="4" name="Platshållare för sidfot 3">
            <a:extLst>
              <a:ext uri="{FF2B5EF4-FFF2-40B4-BE49-F238E27FC236}">
                <a16:creationId xmlns:a16="http://schemas.microsoft.com/office/drawing/2014/main" xmlns="" id="{035CF332-6FDE-4EED-9390-3B6B6D33AE44}"/>
              </a:ext>
            </a:extLst>
          </p:cNvPr>
          <p:cNvSpPr>
            <a:spLocks noGrp="1"/>
          </p:cNvSpPr>
          <p:nvPr>
            <p:ph type="ftr" sz="quarter" idx="11"/>
          </p:nvPr>
        </p:nvSpPr>
        <p:spPr/>
        <p:txBody>
          <a:bodyPr/>
          <a:lstStyle/>
          <a:p>
            <a:endParaRPr lang="en-GB"/>
          </a:p>
        </p:txBody>
      </p:sp>
      <p:sp>
        <p:nvSpPr>
          <p:cNvPr id="5" name="Platshållare för bildnummer 4">
            <a:extLst>
              <a:ext uri="{FF2B5EF4-FFF2-40B4-BE49-F238E27FC236}">
                <a16:creationId xmlns:a16="http://schemas.microsoft.com/office/drawing/2014/main" xmlns="" id="{CDA428AF-93C1-40BB-9B29-8118A0A0EDD0}"/>
              </a:ext>
            </a:extLst>
          </p:cNvPr>
          <p:cNvSpPr>
            <a:spLocks noGrp="1"/>
          </p:cNvSpPr>
          <p:nvPr>
            <p:ph type="sldNum" sz="quarter" idx="12"/>
          </p:nvPr>
        </p:nvSpPr>
        <p:spPr/>
        <p:txBody>
          <a:bodyPr/>
          <a:lstStyle/>
          <a:p>
            <a:fld id="{B9168E97-8822-4F75-A3D2-D4325B55A25A}" type="slidenum">
              <a:rPr lang="en-GB" smtClean="0"/>
              <a:t>‹#›</a:t>
            </a:fld>
            <a:endParaRPr lang="en-GB"/>
          </a:p>
        </p:txBody>
      </p:sp>
    </p:spTree>
    <p:extLst>
      <p:ext uri="{BB962C8B-B14F-4D97-AF65-F5344CB8AC3E}">
        <p14:creationId xmlns:p14="http://schemas.microsoft.com/office/powerpoint/2010/main" val="825450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xmlns="" id="{65EF49C3-0468-436C-B483-8A1C04A0F229}"/>
              </a:ext>
            </a:extLst>
          </p:cNvPr>
          <p:cNvSpPr>
            <a:spLocks noGrp="1"/>
          </p:cNvSpPr>
          <p:nvPr>
            <p:ph type="dt" sz="half" idx="10"/>
          </p:nvPr>
        </p:nvSpPr>
        <p:spPr/>
        <p:txBody>
          <a:bodyPr/>
          <a:lstStyle/>
          <a:p>
            <a:fld id="{4CB13C69-8498-4C58-AA74-E88341C9C62B}" type="datetimeFigureOut">
              <a:rPr lang="en-GB" smtClean="0"/>
              <a:t>16/09/2020</a:t>
            </a:fld>
            <a:endParaRPr lang="en-GB"/>
          </a:p>
        </p:txBody>
      </p:sp>
      <p:sp>
        <p:nvSpPr>
          <p:cNvPr id="3" name="Platshållare för sidfot 2">
            <a:extLst>
              <a:ext uri="{FF2B5EF4-FFF2-40B4-BE49-F238E27FC236}">
                <a16:creationId xmlns:a16="http://schemas.microsoft.com/office/drawing/2014/main" xmlns="" id="{EED15A56-82C6-4AF3-9086-CF35CC529D6D}"/>
              </a:ext>
            </a:extLst>
          </p:cNvPr>
          <p:cNvSpPr>
            <a:spLocks noGrp="1"/>
          </p:cNvSpPr>
          <p:nvPr>
            <p:ph type="ftr" sz="quarter" idx="11"/>
          </p:nvPr>
        </p:nvSpPr>
        <p:spPr/>
        <p:txBody>
          <a:bodyPr/>
          <a:lstStyle/>
          <a:p>
            <a:endParaRPr lang="en-GB"/>
          </a:p>
        </p:txBody>
      </p:sp>
      <p:sp>
        <p:nvSpPr>
          <p:cNvPr id="4" name="Platshållare för bildnummer 3">
            <a:extLst>
              <a:ext uri="{FF2B5EF4-FFF2-40B4-BE49-F238E27FC236}">
                <a16:creationId xmlns:a16="http://schemas.microsoft.com/office/drawing/2014/main" xmlns="" id="{A867B08D-3F97-4988-96B4-F3D9E5046F89}"/>
              </a:ext>
            </a:extLst>
          </p:cNvPr>
          <p:cNvSpPr>
            <a:spLocks noGrp="1"/>
          </p:cNvSpPr>
          <p:nvPr>
            <p:ph type="sldNum" sz="quarter" idx="12"/>
          </p:nvPr>
        </p:nvSpPr>
        <p:spPr/>
        <p:txBody>
          <a:bodyPr/>
          <a:lstStyle/>
          <a:p>
            <a:fld id="{B9168E97-8822-4F75-A3D2-D4325B55A25A}" type="slidenum">
              <a:rPr lang="en-GB" smtClean="0"/>
              <a:t>‹#›</a:t>
            </a:fld>
            <a:endParaRPr lang="en-GB"/>
          </a:p>
        </p:txBody>
      </p:sp>
    </p:spTree>
    <p:extLst>
      <p:ext uri="{BB962C8B-B14F-4D97-AF65-F5344CB8AC3E}">
        <p14:creationId xmlns:p14="http://schemas.microsoft.com/office/powerpoint/2010/main" val="3057237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7FAD5704-6ABC-4CEE-A2A9-53BD3A5EA88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GB"/>
          </a:p>
        </p:txBody>
      </p:sp>
      <p:sp>
        <p:nvSpPr>
          <p:cNvPr id="3" name="Platshållare för innehåll 2">
            <a:extLst>
              <a:ext uri="{FF2B5EF4-FFF2-40B4-BE49-F238E27FC236}">
                <a16:creationId xmlns:a16="http://schemas.microsoft.com/office/drawing/2014/main" xmlns="" id="{9132A027-583E-44D1-B22D-B028364A0E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text 3">
            <a:extLst>
              <a:ext uri="{FF2B5EF4-FFF2-40B4-BE49-F238E27FC236}">
                <a16:creationId xmlns:a16="http://schemas.microsoft.com/office/drawing/2014/main" xmlns="" id="{C0BBFE6F-B2B8-4DC0-87AD-639D55BD85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xmlns="" id="{9B207669-5C9E-4CC6-BB76-469EA9F70690}"/>
              </a:ext>
            </a:extLst>
          </p:cNvPr>
          <p:cNvSpPr>
            <a:spLocks noGrp="1"/>
          </p:cNvSpPr>
          <p:nvPr>
            <p:ph type="dt" sz="half" idx="10"/>
          </p:nvPr>
        </p:nvSpPr>
        <p:spPr/>
        <p:txBody>
          <a:bodyPr/>
          <a:lstStyle/>
          <a:p>
            <a:fld id="{4CB13C69-8498-4C58-AA74-E88341C9C62B}" type="datetimeFigureOut">
              <a:rPr lang="en-GB" smtClean="0"/>
              <a:t>16/09/2020</a:t>
            </a:fld>
            <a:endParaRPr lang="en-GB"/>
          </a:p>
        </p:txBody>
      </p:sp>
      <p:sp>
        <p:nvSpPr>
          <p:cNvPr id="6" name="Platshållare för sidfot 5">
            <a:extLst>
              <a:ext uri="{FF2B5EF4-FFF2-40B4-BE49-F238E27FC236}">
                <a16:creationId xmlns:a16="http://schemas.microsoft.com/office/drawing/2014/main" xmlns="" id="{EF840309-140F-4467-AE68-736105F4080B}"/>
              </a:ext>
            </a:extLst>
          </p:cNvPr>
          <p:cNvSpPr>
            <a:spLocks noGrp="1"/>
          </p:cNvSpPr>
          <p:nvPr>
            <p:ph type="ftr" sz="quarter" idx="11"/>
          </p:nvPr>
        </p:nvSpPr>
        <p:spPr/>
        <p:txBody>
          <a:bodyPr/>
          <a:lstStyle/>
          <a:p>
            <a:endParaRPr lang="en-GB"/>
          </a:p>
        </p:txBody>
      </p:sp>
      <p:sp>
        <p:nvSpPr>
          <p:cNvPr id="7" name="Platshållare för bildnummer 6">
            <a:extLst>
              <a:ext uri="{FF2B5EF4-FFF2-40B4-BE49-F238E27FC236}">
                <a16:creationId xmlns:a16="http://schemas.microsoft.com/office/drawing/2014/main" xmlns="" id="{205B6270-C34C-45B5-A8DB-33B6BB1A8FCE}"/>
              </a:ext>
            </a:extLst>
          </p:cNvPr>
          <p:cNvSpPr>
            <a:spLocks noGrp="1"/>
          </p:cNvSpPr>
          <p:nvPr>
            <p:ph type="sldNum" sz="quarter" idx="12"/>
          </p:nvPr>
        </p:nvSpPr>
        <p:spPr/>
        <p:txBody>
          <a:bodyPr/>
          <a:lstStyle/>
          <a:p>
            <a:fld id="{B9168E97-8822-4F75-A3D2-D4325B55A25A}" type="slidenum">
              <a:rPr lang="en-GB" smtClean="0"/>
              <a:t>‹#›</a:t>
            </a:fld>
            <a:endParaRPr lang="en-GB"/>
          </a:p>
        </p:txBody>
      </p:sp>
    </p:spTree>
    <p:extLst>
      <p:ext uri="{BB962C8B-B14F-4D97-AF65-F5344CB8AC3E}">
        <p14:creationId xmlns:p14="http://schemas.microsoft.com/office/powerpoint/2010/main" val="4018398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221EB922-4910-42E2-AFA4-B700B892272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GB"/>
          </a:p>
        </p:txBody>
      </p:sp>
      <p:sp>
        <p:nvSpPr>
          <p:cNvPr id="3" name="Platshållare för bild 2">
            <a:extLst>
              <a:ext uri="{FF2B5EF4-FFF2-40B4-BE49-F238E27FC236}">
                <a16:creationId xmlns:a16="http://schemas.microsoft.com/office/drawing/2014/main" xmlns="" id="{4C185DDD-389D-490B-BDB0-41D00D69B8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tshållare för text 3">
            <a:extLst>
              <a:ext uri="{FF2B5EF4-FFF2-40B4-BE49-F238E27FC236}">
                <a16:creationId xmlns:a16="http://schemas.microsoft.com/office/drawing/2014/main" xmlns="" id="{61A60ED4-627A-4873-A12F-3E5E5C9287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xmlns="" id="{961617E8-F982-4F83-A150-96026B383439}"/>
              </a:ext>
            </a:extLst>
          </p:cNvPr>
          <p:cNvSpPr>
            <a:spLocks noGrp="1"/>
          </p:cNvSpPr>
          <p:nvPr>
            <p:ph type="dt" sz="half" idx="10"/>
          </p:nvPr>
        </p:nvSpPr>
        <p:spPr/>
        <p:txBody>
          <a:bodyPr/>
          <a:lstStyle/>
          <a:p>
            <a:fld id="{4CB13C69-8498-4C58-AA74-E88341C9C62B}" type="datetimeFigureOut">
              <a:rPr lang="en-GB" smtClean="0"/>
              <a:t>16/09/2020</a:t>
            </a:fld>
            <a:endParaRPr lang="en-GB"/>
          </a:p>
        </p:txBody>
      </p:sp>
      <p:sp>
        <p:nvSpPr>
          <p:cNvPr id="6" name="Platshållare för sidfot 5">
            <a:extLst>
              <a:ext uri="{FF2B5EF4-FFF2-40B4-BE49-F238E27FC236}">
                <a16:creationId xmlns:a16="http://schemas.microsoft.com/office/drawing/2014/main" xmlns="" id="{11BB2399-E806-43EA-A3FE-C09C5EE64280}"/>
              </a:ext>
            </a:extLst>
          </p:cNvPr>
          <p:cNvSpPr>
            <a:spLocks noGrp="1"/>
          </p:cNvSpPr>
          <p:nvPr>
            <p:ph type="ftr" sz="quarter" idx="11"/>
          </p:nvPr>
        </p:nvSpPr>
        <p:spPr/>
        <p:txBody>
          <a:bodyPr/>
          <a:lstStyle/>
          <a:p>
            <a:endParaRPr lang="en-GB"/>
          </a:p>
        </p:txBody>
      </p:sp>
      <p:sp>
        <p:nvSpPr>
          <p:cNvPr id="7" name="Platshållare för bildnummer 6">
            <a:extLst>
              <a:ext uri="{FF2B5EF4-FFF2-40B4-BE49-F238E27FC236}">
                <a16:creationId xmlns:a16="http://schemas.microsoft.com/office/drawing/2014/main" xmlns="" id="{AAA6DB15-B3A9-4343-9EF9-2AECE5B1D327}"/>
              </a:ext>
            </a:extLst>
          </p:cNvPr>
          <p:cNvSpPr>
            <a:spLocks noGrp="1"/>
          </p:cNvSpPr>
          <p:nvPr>
            <p:ph type="sldNum" sz="quarter" idx="12"/>
          </p:nvPr>
        </p:nvSpPr>
        <p:spPr/>
        <p:txBody>
          <a:bodyPr/>
          <a:lstStyle/>
          <a:p>
            <a:fld id="{B9168E97-8822-4F75-A3D2-D4325B55A25A}" type="slidenum">
              <a:rPr lang="en-GB" smtClean="0"/>
              <a:t>‹#›</a:t>
            </a:fld>
            <a:endParaRPr lang="en-GB"/>
          </a:p>
        </p:txBody>
      </p:sp>
    </p:spTree>
    <p:extLst>
      <p:ext uri="{BB962C8B-B14F-4D97-AF65-F5344CB8AC3E}">
        <p14:creationId xmlns:p14="http://schemas.microsoft.com/office/powerpoint/2010/main" val="3243131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xmlns="" id="{E16B848D-4EE9-44D2-82FA-3AF7346747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GB"/>
          </a:p>
        </p:txBody>
      </p:sp>
      <p:sp>
        <p:nvSpPr>
          <p:cNvPr id="3" name="Platshållare för text 2">
            <a:extLst>
              <a:ext uri="{FF2B5EF4-FFF2-40B4-BE49-F238E27FC236}">
                <a16:creationId xmlns:a16="http://schemas.microsoft.com/office/drawing/2014/main" xmlns="" id="{CEBFAE99-FB40-4BE2-90FE-AF0F9CB295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a:extLst>
              <a:ext uri="{FF2B5EF4-FFF2-40B4-BE49-F238E27FC236}">
                <a16:creationId xmlns:a16="http://schemas.microsoft.com/office/drawing/2014/main" xmlns="" id="{A4946054-E181-4B6F-8853-C94428511C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13C69-8498-4C58-AA74-E88341C9C62B}" type="datetimeFigureOut">
              <a:rPr lang="en-GB" smtClean="0"/>
              <a:t>16/09/2020</a:t>
            </a:fld>
            <a:endParaRPr lang="en-GB"/>
          </a:p>
        </p:txBody>
      </p:sp>
      <p:sp>
        <p:nvSpPr>
          <p:cNvPr id="5" name="Platshållare för sidfot 4">
            <a:extLst>
              <a:ext uri="{FF2B5EF4-FFF2-40B4-BE49-F238E27FC236}">
                <a16:creationId xmlns:a16="http://schemas.microsoft.com/office/drawing/2014/main" xmlns="" id="{6F780C2E-C986-4583-B9CB-5731C79435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tshållare för bildnummer 5">
            <a:extLst>
              <a:ext uri="{FF2B5EF4-FFF2-40B4-BE49-F238E27FC236}">
                <a16:creationId xmlns:a16="http://schemas.microsoft.com/office/drawing/2014/main" xmlns="" id="{68242BFF-F993-4889-8C28-64C35667F1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68E97-8822-4F75-A3D2-D4325B55A25A}" type="slidenum">
              <a:rPr lang="en-GB" smtClean="0"/>
              <a:t>‹#›</a:t>
            </a:fld>
            <a:endParaRPr lang="en-GB"/>
          </a:p>
        </p:txBody>
      </p:sp>
    </p:spTree>
    <p:extLst>
      <p:ext uri="{BB962C8B-B14F-4D97-AF65-F5344CB8AC3E}">
        <p14:creationId xmlns:p14="http://schemas.microsoft.com/office/powerpoint/2010/main" val="3327595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20522AD8-88BB-4494-8328-140F1DD72F02}"/>
              </a:ext>
            </a:extLst>
          </p:cNvPr>
          <p:cNvSpPr>
            <a:spLocks noGrp="1"/>
          </p:cNvSpPr>
          <p:nvPr>
            <p:ph type="ctrTitle"/>
          </p:nvPr>
        </p:nvSpPr>
        <p:spPr>
          <a:xfrm>
            <a:off x="1233183" y="2245809"/>
            <a:ext cx="10167456" cy="1537954"/>
          </a:xfrm>
        </p:spPr>
        <p:txBody>
          <a:bodyPr>
            <a:normAutofit/>
          </a:bodyPr>
          <a:lstStyle/>
          <a:p>
            <a:pPr algn="l"/>
            <a:r>
              <a:rPr lang="sv-FI" sz="4400" dirty="0"/>
              <a:t>Hur upplever personer med funktionsnedsättning sin situation på Åland?</a:t>
            </a:r>
            <a:endParaRPr lang="en-GB" sz="4400" dirty="0"/>
          </a:p>
        </p:txBody>
      </p:sp>
      <p:sp>
        <p:nvSpPr>
          <p:cNvPr id="3" name="Underrubrik 2">
            <a:extLst>
              <a:ext uri="{FF2B5EF4-FFF2-40B4-BE49-F238E27FC236}">
                <a16:creationId xmlns:a16="http://schemas.microsoft.com/office/drawing/2014/main" xmlns="" id="{17CBF6C3-1BAE-4639-BB3A-429E8B7F48C1}"/>
              </a:ext>
            </a:extLst>
          </p:cNvPr>
          <p:cNvSpPr>
            <a:spLocks noGrp="1"/>
          </p:cNvSpPr>
          <p:nvPr>
            <p:ph type="subTitle" idx="1"/>
          </p:nvPr>
        </p:nvSpPr>
        <p:spPr>
          <a:xfrm>
            <a:off x="1524000" y="3947050"/>
            <a:ext cx="9144000" cy="572583"/>
          </a:xfrm>
        </p:spPr>
        <p:txBody>
          <a:bodyPr>
            <a:normAutofit/>
          </a:bodyPr>
          <a:lstStyle/>
          <a:p>
            <a:pPr algn="l"/>
            <a:r>
              <a:rPr lang="sv-FI" sz="2000"/>
              <a:t>Seminarium 16.9.2020</a:t>
            </a:r>
            <a:endParaRPr lang="en-GB" sz="2000"/>
          </a:p>
        </p:txBody>
      </p:sp>
      <p:sp>
        <p:nvSpPr>
          <p:cNvPr id="86" name="Freeform 14">
            <a:extLst>
              <a:ext uri="{FF2B5EF4-FFF2-40B4-BE49-F238E27FC236}">
                <a16:creationId xmlns:a16="http://schemas.microsoft.com/office/drawing/2014/main" xmlns="" id="{C66F2F30-5DC0-44A0-BFA6-E12F46ED16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Freeform 21">
            <a:extLst>
              <a:ext uri="{FF2B5EF4-FFF2-40B4-BE49-F238E27FC236}">
                <a16:creationId xmlns:a16="http://schemas.microsoft.com/office/drawing/2014/main" xmlns="" id="{85872F57-7F42-4F97-8391-DDC8D0054C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0" name="Freeform: Shape 89">
            <a:extLst>
              <a:ext uri="{FF2B5EF4-FFF2-40B4-BE49-F238E27FC236}">
                <a16:creationId xmlns:a16="http://schemas.microsoft.com/office/drawing/2014/main" xmlns="" id="{04DC2037-48A0-4F22-B9D4-8EAEBC780A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92" name="Freeform 22">
            <a:extLst>
              <a:ext uri="{FF2B5EF4-FFF2-40B4-BE49-F238E27FC236}">
                <a16:creationId xmlns:a16="http://schemas.microsoft.com/office/drawing/2014/main" xmlns="" id="{0006CBFD-ADA0-43D1-9332-9C34CA1C76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4" name="Freeform 25">
            <a:extLst>
              <a:ext uri="{FF2B5EF4-FFF2-40B4-BE49-F238E27FC236}">
                <a16:creationId xmlns:a16="http://schemas.microsoft.com/office/drawing/2014/main" xmlns="" id="{2B931666-F28F-45F3-A074-66D2272D58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677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xmlns="" id="{68EA9F96-C74D-42A1-8D80-A8808473F86E}"/>
              </a:ext>
            </a:extLst>
          </p:cNvPr>
          <p:cNvGraphicFramePr/>
          <p:nvPr>
            <p:extLst>
              <p:ext uri="{D42A27DB-BD31-4B8C-83A1-F6EECF244321}">
                <p14:modId xmlns:p14="http://schemas.microsoft.com/office/powerpoint/2010/main" val="2108434747"/>
              </p:ext>
            </p:extLst>
          </p:nvPr>
        </p:nvGraphicFramePr>
        <p:xfrm>
          <a:off x="467591" y="358486"/>
          <a:ext cx="11274135" cy="61410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6476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xmlns="" id="{53F9C315-ACBC-481B-A6A3-5B163F48E17D}"/>
              </a:ext>
            </a:extLst>
          </p:cNvPr>
          <p:cNvSpPr>
            <a:spLocks noGrp="1"/>
          </p:cNvSpPr>
          <p:nvPr>
            <p:ph type="title"/>
          </p:nvPr>
        </p:nvSpPr>
        <p:spPr>
          <a:xfrm>
            <a:off x="643467" y="321734"/>
            <a:ext cx="10905066" cy="1135737"/>
          </a:xfrm>
        </p:spPr>
        <p:txBody>
          <a:bodyPr>
            <a:normAutofit/>
          </a:bodyPr>
          <a:lstStyle/>
          <a:p>
            <a:r>
              <a:rPr lang="sv-FI" sz="3600" dirty="0"/>
              <a:t>Vilka hinder stöter man på?</a:t>
            </a:r>
            <a:endParaRPr lang="en-GB" sz="3600" dirty="0"/>
          </a:p>
        </p:txBody>
      </p:sp>
      <p:sp>
        <p:nvSpPr>
          <p:cNvPr id="3" name="Platshållare för innehåll 2">
            <a:extLst>
              <a:ext uri="{FF2B5EF4-FFF2-40B4-BE49-F238E27FC236}">
                <a16:creationId xmlns:a16="http://schemas.microsoft.com/office/drawing/2014/main" xmlns="" id="{D34865C2-3FAB-4151-A20D-081005C0F558}"/>
              </a:ext>
            </a:extLst>
          </p:cNvPr>
          <p:cNvSpPr>
            <a:spLocks noGrp="1"/>
          </p:cNvSpPr>
          <p:nvPr>
            <p:ph idx="1"/>
          </p:nvPr>
        </p:nvSpPr>
        <p:spPr>
          <a:xfrm>
            <a:off x="643467" y="1782981"/>
            <a:ext cx="10905066" cy="4393982"/>
          </a:xfrm>
        </p:spPr>
        <p:txBody>
          <a:bodyPr>
            <a:normAutofit/>
          </a:bodyPr>
          <a:lstStyle/>
          <a:p>
            <a:r>
              <a:rPr lang="sv-FI" sz="2400" dirty="0"/>
              <a:t>Höga trottoarkanter, ojämna trottoarer och gator</a:t>
            </a:r>
          </a:p>
          <a:p>
            <a:r>
              <a:rPr lang="sv-FI" sz="2400" dirty="0"/>
              <a:t>Omarkerade trappor och glasdörrar</a:t>
            </a:r>
          </a:p>
          <a:p>
            <a:r>
              <a:rPr lang="sv-FI" sz="2400" dirty="0"/>
              <a:t>Trånga toaletter, smala ingångar</a:t>
            </a:r>
          </a:p>
          <a:p>
            <a:r>
              <a:rPr lang="sv-FI" sz="2400" dirty="0"/>
              <a:t>Tunga dörrar</a:t>
            </a:r>
          </a:p>
          <a:p>
            <a:r>
              <a:rPr lang="sv-FI" sz="2400" dirty="0"/>
              <a:t>Hög volym eller musik i butiker</a:t>
            </a:r>
          </a:p>
          <a:p>
            <a:r>
              <a:rPr lang="sv-FI" sz="2400" dirty="0"/>
              <a:t>Bullriga och ekande lokaler</a:t>
            </a:r>
          </a:p>
          <a:p>
            <a:r>
              <a:rPr lang="sv-FI" sz="2400" dirty="0"/>
              <a:t>Människor pratar för snabbt eller otydligt</a:t>
            </a:r>
          </a:p>
          <a:p>
            <a:r>
              <a:rPr lang="sv-FI" sz="2400" dirty="0"/>
              <a:t>Oförståelse om ljud- och ljuskänslighet</a:t>
            </a:r>
          </a:p>
          <a:p>
            <a:r>
              <a:rPr lang="sv-FI" sz="2400" dirty="0"/>
              <a:t>Fördomar och okunskap om svårigheter med social interaktion</a:t>
            </a:r>
          </a:p>
          <a:p>
            <a:pPr marL="0" indent="0">
              <a:buNone/>
            </a:pPr>
            <a:endParaRPr lang="en-GB" sz="2000" dirty="0"/>
          </a:p>
        </p:txBody>
      </p:sp>
      <p:sp>
        <p:nvSpPr>
          <p:cNvPr id="18"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23552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7">
            <a:extLst>
              <a:ext uri="{FF2B5EF4-FFF2-40B4-BE49-F238E27FC236}">
                <a16:creationId xmlns:a16="http://schemas.microsoft.com/office/drawing/2014/main" xmlns=""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xmlns="" id="{D143704B-FDA4-44C0-9308-1B2372E3E210}"/>
              </a:ext>
            </a:extLst>
          </p:cNvPr>
          <p:cNvSpPr>
            <a:spLocks noGrp="1"/>
          </p:cNvSpPr>
          <p:nvPr>
            <p:ph type="title"/>
          </p:nvPr>
        </p:nvSpPr>
        <p:spPr>
          <a:xfrm>
            <a:off x="808638" y="386930"/>
            <a:ext cx="9236700" cy="1188950"/>
          </a:xfrm>
        </p:spPr>
        <p:txBody>
          <a:bodyPr anchor="b">
            <a:normAutofit/>
          </a:bodyPr>
          <a:lstStyle/>
          <a:p>
            <a:r>
              <a:rPr lang="sv-FI" sz="5400" dirty="0"/>
              <a:t>Deltagande i samhället</a:t>
            </a:r>
            <a:endParaRPr lang="en-GB" sz="5400" dirty="0"/>
          </a:p>
        </p:txBody>
      </p:sp>
      <p:grpSp>
        <p:nvGrpSpPr>
          <p:cNvPr id="46" name="Group 9">
            <a:extLst>
              <a:ext uri="{FF2B5EF4-FFF2-40B4-BE49-F238E27FC236}">
                <a16:creationId xmlns:a16="http://schemas.microsoft.com/office/drawing/2014/main" xmlns=""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xmlns=""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11">
              <a:extLst>
                <a:ext uri="{FF2B5EF4-FFF2-40B4-BE49-F238E27FC236}">
                  <a16:creationId xmlns:a16="http://schemas.microsoft.com/office/drawing/2014/main" xmlns=""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xmlns=""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xmlns="" id="{5C90065A-E79A-4457-9C89-6EADE34F905A}"/>
              </a:ext>
            </a:extLst>
          </p:cNvPr>
          <p:cNvSpPr>
            <a:spLocks noGrp="1"/>
          </p:cNvSpPr>
          <p:nvPr>
            <p:ph idx="1"/>
          </p:nvPr>
        </p:nvSpPr>
        <p:spPr>
          <a:xfrm>
            <a:off x="793660" y="2599509"/>
            <a:ext cx="10143668" cy="3435531"/>
          </a:xfrm>
        </p:spPr>
        <p:txBody>
          <a:bodyPr anchor="ctr">
            <a:normAutofit/>
          </a:bodyPr>
          <a:lstStyle/>
          <a:p>
            <a:endParaRPr lang="sv-FI" sz="2400" dirty="0"/>
          </a:p>
          <a:p>
            <a:r>
              <a:rPr lang="sv-FI" sz="2400" dirty="0"/>
              <a:t>Fullt deltagande och full delaktighet och inkludering centrala principer i funktionsrättskonventionen</a:t>
            </a:r>
          </a:p>
          <a:p>
            <a:r>
              <a:rPr lang="sv-FI" sz="2400" dirty="0"/>
              <a:t>Deltagande förutsätter tillgänglighet</a:t>
            </a:r>
          </a:p>
          <a:p>
            <a:r>
              <a:rPr lang="sv-FI" sz="2400" dirty="0"/>
              <a:t>Men också aktivt uppmuntrande och främjande av deltagande</a:t>
            </a:r>
          </a:p>
          <a:p>
            <a:endParaRPr lang="sv-FI" sz="2400" dirty="0"/>
          </a:p>
          <a:p>
            <a:endParaRPr lang="sv-FI" sz="2400" dirty="0"/>
          </a:p>
        </p:txBody>
      </p:sp>
    </p:spTree>
    <p:extLst>
      <p:ext uri="{BB962C8B-B14F-4D97-AF65-F5344CB8AC3E}">
        <p14:creationId xmlns:p14="http://schemas.microsoft.com/office/powerpoint/2010/main" val="2402220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Freeform: Shape 60">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 name="Diagram 1">
            <a:extLst>
              <a:ext uri="{FF2B5EF4-FFF2-40B4-BE49-F238E27FC236}">
                <a16:creationId xmlns:a16="http://schemas.microsoft.com/office/drawing/2014/main" xmlns="" id="{38365917-5C12-46AA-AAF6-66F5CCF19A5B}"/>
              </a:ext>
            </a:extLst>
          </p:cNvPr>
          <p:cNvGraphicFramePr/>
          <p:nvPr>
            <p:extLst>
              <p:ext uri="{D42A27DB-BD31-4B8C-83A1-F6EECF244321}">
                <p14:modId xmlns:p14="http://schemas.microsoft.com/office/powerpoint/2010/main" val="870009070"/>
              </p:ext>
            </p:extLst>
          </p:nvPr>
        </p:nvGraphicFramePr>
        <p:xfrm>
          <a:off x="5205046" y="969924"/>
          <a:ext cx="6635262" cy="5227676"/>
        </p:xfrm>
        <a:graphic>
          <a:graphicData uri="http://schemas.openxmlformats.org/drawingml/2006/chart">
            <c:chart xmlns:c="http://schemas.openxmlformats.org/drawingml/2006/chart" xmlns:r="http://schemas.openxmlformats.org/officeDocument/2006/relationships" r:id="rId2"/>
          </a:graphicData>
        </a:graphic>
      </p:graphicFrame>
      <p:sp>
        <p:nvSpPr>
          <p:cNvPr id="6" name="Platshållare för innehåll 2">
            <a:extLst>
              <a:ext uri="{FF2B5EF4-FFF2-40B4-BE49-F238E27FC236}">
                <a16:creationId xmlns:a16="http://schemas.microsoft.com/office/drawing/2014/main" xmlns="" id="{00525BDF-45C4-418A-9056-A3E2D0DC0224}"/>
              </a:ext>
            </a:extLst>
          </p:cNvPr>
          <p:cNvSpPr>
            <a:spLocks noGrp="1"/>
          </p:cNvSpPr>
          <p:nvPr>
            <p:ph idx="1"/>
          </p:nvPr>
        </p:nvSpPr>
        <p:spPr>
          <a:xfrm>
            <a:off x="472358" y="642254"/>
            <a:ext cx="4562718" cy="5776875"/>
          </a:xfrm>
        </p:spPr>
        <p:txBody>
          <a:bodyPr>
            <a:normAutofit/>
          </a:bodyPr>
          <a:lstStyle/>
          <a:p>
            <a:r>
              <a:rPr lang="sv-FI" sz="2400" dirty="0">
                <a:solidFill>
                  <a:schemeClr val="bg1"/>
                </a:solidFill>
              </a:rPr>
              <a:t>Majoriteten har positiva erfarenheter av hobby- och fritidsaktiviteter</a:t>
            </a:r>
          </a:p>
          <a:p>
            <a:r>
              <a:rPr lang="sv-FI" sz="2400" dirty="0">
                <a:solidFill>
                  <a:schemeClr val="bg1"/>
                </a:solidFill>
              </a:rPr>
              <a:t>Lågt intresse att delta i politik och idrott</a:t>
            </a:r>
          </a:p>
          <a:p>
            <a:r>
              <a:rPr lang="sv-FI" sz="2400" dirty="0">
                <a:solidFill>
                  <a:schemeClr val="bg1"/>
                </a:solidFill>
              </a:rPr>
              <a:t>Otillräckliga stödtjänster begränsar deltagande</a:t>
            </a:r>
          </a:p>
          <a:p>
            <a:r>
              <a:rPr lang="sv-FI" sz="2400" dirty="0">
                <a:solidFill>
                  <a:schemeClr val="bg1"/>
                </a:solidFill>
              </a:rPr>
              <a:t>Begränsat utbud eller dåligt anpassade aktiviteter</a:t>
            </a:r>
            <a:endParaRPr lang="sv-FI" sz="2000" dirty="0">
              <a:solidFill>
                <a:schemeClr val="bg1"/>
              </a:solidFill>
            </a:endParaRPr>
          </a:p>
          <a:p>
            <a:endParaRPr lang="sv-FI" dirty="0">
              <a:solidFill>
                <a:schemeClr val="bg1"/>
              </a:solidFill>
            </a:endParaRPr>
          </a:p>
        </p:txBody>
      </p:sp>
    </p:spTree>
    <p:extLst>
      <p:ext uri="{BB962C8B-B14F-4D97-AF65-F5344CB8AC3E}">
        <p14:creationId xmlns:p14="http://schemas.microsoft.com/office/powerpoint/2010/main" val="2227022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Pratbubbla: oval 1">
            <a:extLst>
              <a:ext uri="{FF2B5EF4-FFF2-40B4-BE49-F238E27FC236}">
                <a16:creationId xmlns:a16="http://schemas.microsoft.com/office/drawing/2014/main" xmlns="" id="{5B1287BB-B141-41F7-8552-36BD14E6FDEC}"/>
              </a:ext>
            </a:extLst>
          </p:cNvPr>
          <p:cNvSpPr/>
          <p:nvPr/>
        </p:nvSpPr>
        <p:spPr>
          <a:xfrm>
            <a:off x="327349" y="389751"/>
            <a:ext cx="5408034" cy="3156872"/>
          </a:xfrm>
          <a:prstGeom prst="wedgeEllipseCallout">
            <a:avLst/>
          </a:prstGeom>
          <a:solidFill>
            <a:srgbClr val="E8AA84"/>
          </a:solidFill>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endParaRPr lang="sv-FI" sz="2200" dirty="0">
              <a:effectLst/>
              <a:latin typeface="Goudy Old Style" panose="02020502050305020303" pitchFamily="18" charset="0"/>
              <a:ea typeface="Calibri" panose="020F0502020204030204" pitchFamily="34" charset="0"/>
              <a:cs typeface="Arial" panose="020B0604020202020204" pitchFamily="34" charset="0"/>
            </a:endParaRPr>
          </a:p>
          <a:p>
            <a:pPr algn="ctr">
              <a:lnSpc>
                <a:spcPct val="107000"/>
              </a:lnSpc>
              <a:spcAft>
                <a:spcPts val="800"/>
              </a:spcAft>
            </a:pPr>
            <a:r>
              <a:rPr lang="sv-FI" sz="2200" dirty="0">
                <a:effectLst/>
                <a:latin typeface="Goudy Old Style" panose="02020502050305020303" pitchFamily="18" charset="0"/>
                <a:ea typeface="Calibri" panose="020F0502020204030204" pitchFamily="34" charset="0"/>
                <a:cs typeface="Arial" panose="020B0604020202020204" pitchFamily="34" charset="0"/>
              </a:rPr>
              <a:t>”Skulle jätte gärna delta i olika gruppträningar, gym, danskurser </a:t>
            </a:r>
            <a:r>
              <a:rPr lang="sv-FI" sz="2200" dirty="0" err="1">
                <a:effectLst/>
                <a:latin typeface="Goudy Old Style" panose="02020502050305020303" pitchFamily="18" charset="0"/>
                <a:ea typeface="Calibri" panose="020F0502020204030204" pitchFamily="34" charset="0"/>
                <a:cs typeface="Arial" panose="020B0604020202020204" pitchFamily="34" charset="0"/>
              </a:rPr>
              <a:t>m.m</a:t>
            </a:r>
            <a:r>
              <a:rPr lang="sv-FI" sz="2200" dirty="0">
                <a:effectLst/>
                <a:latin typeface="Goudy Old Style" panose="02020502050305020303" pitchFamily="18" charset="0"/>
                <a:ea typeface="Calibri" panose="020F0502020204030204" pitchFamily="34" charset="0"/>
                <a:cs typeface="Arial" panose="020B0604020202020204" pitchFamily="34" charset="0"/>
              </a:rPr>
              <a:t> men hittar ingen där musiken är på en moderat nivå. Allt har alldeles för hög ljudnivå. Hobby </a:t>
            </a:r>
            <a:r>
              <a:rPr lang="sv-FI" sz="2200" dirty="0" err="1">
                <a:effectLst/>
                <a:latin typeface="Goudy Old Style" panose="02020502050305020303" pitchFamily="18" charset="0"/>
                <a:ea typeface="Calibri" panose="020F0502020204030204" pitchFamily="34" charset="0"/>
                <a:cs typeface="Arial" panose="020B0604020202020204" pitchFamily="34" charset="0"/>
              </a:rPr>
              <a:t>m.m</a:t>
            </a:r>
            <a:r>
              <a:rPr lang="sv-FI" sz="2200" dirty="0">
                <a:effectLst/>
                <a:latin typeface="Goudy Old Style" panose="02020502050305020303" pitchFamily="18" charset="0"/>
                <a:ea typeface="Calibri" panose="020F0502020204030204" pitchFamily="34" charset="0"/>
                <a:cs typeface="Arial" panose="020B0604020202020204" pitchFamily="34" charset="0"/>
              </a:rPr>
              <a:t> har oftast en för hög kostnadsnivå.”</a:t>
            </a:r>
            <a:endParaRPr lang="en-GB" sz="2200" dirty="0">
              <a:effectLst/>
              <a:latin typeface="Goudy Old Style" panose="02020502050305020303" pitchFamily="18" charset="0"/>
              <a:ea typeface="Calibri" panose="020F0502020204030204" pitchFamily="34" charset="0"/>
              <a:cs typeface="Arial" panose="020B0604020202020204" pitchFamily="34" charset="0"/>
            </a:endParaRPr>
          </a:p>
          <a:p>
            <a:pPr algn="ctr"/>
            <a:endParaRPr lang="en-GB" sz="2200" dirty="0"/>
          </a:p>
        </p:txBody>
      </p:sp>
      <p:sp>
        <p:nvSpPr>
          <p:cNvPr id="3" name="Pratbubbla: oval 2">
            <a:extLst>
              <a:ext uri="{FF2B5EF4-FFF2-40B4-BE49-F238E27FC236}">
                <a16:creationId xmlns:a16="http://schemas.microsoft.com/office/drawing/2014/main" xmlns="" id="{20937E7A-A9A0-455C-A30E-8170E2E135C1}"/>
              </a:ext>
            </a:extLst>
          </p:cNvPr>
          <p:cNvSpPr/>
          <p:nvPr/>
        </p:nvSpPr>
        <p:spPr>
          <a:xfrm rot="10800000" flipH="1">
            <a:off x="2134792" y="3546623"/>
            <a:ext cx="5061692" cy="3189395"/>
          </a:xfrm>
          <a:prstGeom prst="wedgeEllipseCallout">
            <a:avLst/>
          </a:prstGeom>
          <a:solidFill>
            <a:srgbClr val="ACC6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 name="textruta 3">
            <a:extLst>
              <a:ext uri="{FF2B5EF4-FFF2-40B4-BE49-F238E27FC236}">
                <a16:creationId xmlns:a16="http://schemas.microsoft.com/office/drawing/2014/main" xmlns="" id="{37C5ABAF-0A93-416C-9664-FE9E4B7798A4}"/>
              </a:ext>
            </a:extLst>
          </p:cNvPr>
          <p:cNvSpPr txBox="1"/>
          <p:nvPr/>
        </p:nvSpPr>
        <p:spPr>
          <a:xfrm>
            <a:off x="2534883" y="4154532"/>
            <a:ext cx="4261507" cy="2123658"/>
          </a:xfrm>
          <a:prstGeom prst="rect">
            <a:avLst/>
          </a:prstGeom>
          <a:noFill/>
        </p:spPr>
        <p:txBody>
          <a:bodyPr wrap="square" rtlCol="0">
            <a:spAutoFit/>
          </a:bodyPr>
          <a:lstStyle/>
          <a:p>
            <a:pPr algn="ctr"/>
            <a:r>
              <a:rPr lang="sv-FI" sz="2200" dirty="0">
                <a:effectLst/>
                <a:latin typeface="Goudy Old Style" panose="02020502050305020303" pitchFamily="18" charset="0"/>
                <a:ea typeface="Calibri" panose="020F0502020204030204" pitchFamily="34" charset="0"/>
                <a:cs typeface="Arial" panose="020B0604020202020204" pitchFamily="34" charset="0"/>
              </a:rPr>
              <a:t>”Vallokalen har dålig tillgänglighet. Fritid och idrott har dålig fysisk tillgänglighet och mycket litet utbud med anpassad verksamhet. Politiska uppdrag begränsas av den fysiska otillgängligheten”</a:t>
            </a:r>
            <a:endParaRPr lang="en-GB" sz="2200" dirty="0">
              <a:latin typeface="Goudy Old Style" panose="02020502050305020303" pitchFamily="18" charset="0"/>
            </a:endParaRPr>
          </a:p>
        </p:txBody>
      </p:sp>
      <p:sp>
        <p:nvSpPr>
          <p:cNvPr id="9" name="Pratbubbla: oval 8">
            <a:extLst>
              <a:ext uri="{FF2B5EF4-FFF2-40B4-BE49-F238E27FC236}">
                <a16:creationId xmlns:a16="http://schemas.microsoft.com/office/drawing/2014/main" xmlns="" id="{57713042-5AAE-495F-AD2B-83B89AEC9BB0}"/>
              </a:ext>
            </a:extLst>
          </p:cNvPr>
          <p:cNvSpPr/>
          <p:nvPr/>
        </p:nvSpPr>
        <p:spPr>
          <a:xfrm>
            <a:off x="4869178" y="472782"/>
            <a:ext cx="6915996" cy="3812514"/>
          </a:xfrm>
          <a:prstGeom prst="wedgeEllipseCallout">
            <a:avLst/>
          </a:prstGeom>
          <a:solidFill>
            <a:srgbClr val="C4C8AC"/>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sv-FI" sz="2200" dirty="0">
              <a:effectLst/>
              <a:latin typeface="Goudy Old Style" panose="02020502050305020303" pitchFamily="18" charset="0"/>
              <a:ea typeface="Calibri" panose="020F0502020204030204" pitchFamily="34" charset="0"/>
              <a:cs typeface="Arial" panose="020B0604020202020204" pitchFamily="34" charset="0"/>
            </a:endParaRPr>
          </a:p>
          <a:p>
            <a:pPr algn="ctr"/>
            <a:r>
              <a:rPr lang="sv-FI" sz="2200" dirty="0">
                <a:effectLst/>
                <a:latin typeface="Goudy Old Style" panose="02020502050305020303" pitchFamily="18" charset="0"/>
                <a:ea typeface="Calibri" panose="020F0502020204030204" pitchFamily="34" charset="0"/>
                <a:cs typeface="Arial" panose="020B0604020202020204" pitchFamily="34" charset="0"/>
              </a:rPr>
              <a:t>”Jag önskar att personer som jobbar med fritidsaktiviteter hade lite mer kunskap och förståelse för min situation. Jag behöver mer tydlighet än andra. Förståelse att jag inte har förmågan att sitta hel still och lyssna. Jag behöver struktur hur allt ska gå till.”</a:t>
            </a:r>
            <a:endParaRPr lang="en-GB" sz="2200" dirty="0">
              <a:latin typeface="Goudy Old Style" panose="02020502050305020303" pitchFamily="18" charset="0"/>
            </a:endParaRPr>
          </a:p>
        </p:txBody>
      </p:sp>
    </p:spTree>
    <p:extLst>
      <p:ext uri="{BB962C8B-B14F-4D97-AF65-F5344CB8AC3E}">
        <p14:creationId xmlns:p14="http://schemas.microsoft.com/office/powerpoint/2010/main" val="3829251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7">
            <a:extLst>
              <a:ext uri="{FF2B5EF4-FFF2-40B4-BE49-F238E27FC236}">
                <a16:creationId xmlns:a16="http://schemas.microsoft.com/office/drawing/2014/main" xmlns=""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xmlns="" id="{D143704B-FDA4-44C0-9308-1B2372E3E210}"/>
              </a:ext>
            </a:extLst>
          </p:cNvPr>
          <p:cNvSpPr>
            <a:spLocks noGrp="1"/>
          </p:cNvSpPr>
          <p:nvPr>
            <p:ph type="title"/>
          </p:nvPr>
        </p:nvSpPr>
        <p:spPr>
          <a:xfrm>
            <a:off x="497996" y="355361"/>
            <a:ext cx="11196008" cy="1500265"/>
          </a:xfrm>
        </p:spPr>
        <p:txBody>
          <a:bodyPr anchor="b">
            <a:noAutofit/>
          </a:bodyPr>
          <a:lstStyle/>
          <a:p>
            <a:r>
              <a:rPr lang="sv-FI" sz="4000" dirty="0"/>
              <a:t>Respekt för det inneboende människovärdet  och fördomar mot personer med funktionsnedsättning</a:t>
            </a:r>
            <a:endParaRPr lang="en-GB" sz="4000" dirty="0"/>
          </a:p>
        </p:txBody>
      </p:sp>
      <p:grpSp>
        <p:nvGrpSpPr>
          <p:cNvPr id="46" name="Group 9">
            <a:extLst>
              <a:ext uri="{FF2B5EF4-FFF2-40B4-BE49-F238E27FC236}">
                <a16:creationId xmlns:a16="http://schemas.microsoft.com/office/drawing/2014/main" xmlns=""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xmlns=""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11">
              <a:extLst>
                <a:ext uri="{FF2B5EF4-FFF2-40B4-BE49-F238E27FC236}">
                  <a16:creationId xmlns:a16="http://schemas.microsoft.com/office/drawing/2014/main" xmlns=""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xmlns=""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xmlns="" id="{5C90065A-E79A-4457-9C89-6EADE34F905A}"/>
              </a:ext>
            </a:extLst>
          </p:cNvPr>
          <p:cNvSpPr>
            <a:spLocks noGrp="1"/>
          </p:cNvSpPr>
          <p:nvPr>
            <p:ph idx="1"/>
          </p:nvPr>
        </p:nvSpPr>
        <p:spPr>
          <a:xfrm>
            <a:off x="793660" y="2599509"/>
            <a:ext cx="10143668" cy="3435531"/>
          </a:xfrm>
        </p:spPr>
        <p:txBody>
          <a:bodyPr anchor="ctr">
            <a:normAutofit/>
          </a:bodyPr>
          <a:lstStyle/>
          <a:p>
            <a:pPr marL="0" indent="0">
              <a:buNone/>
            </a:pPr>
            <a:r>
              <a:rPr lang="sv-FI" sz="2400" b="1" dirty="0"/>
              <a:t>Konventionsstaterna ska aktivt arbeta för att:</a:t>
            </a:r>
          </a:p>
          <a:p>
            <a:r>
              <a:rPr lang="sv-FI" sz="2400" dirty="0"/>
              <a:t>Förbättra kunskaperna i hela samhället om personer med funktionsnedsättning </a:t>
            </a:r>
          </a:p>
          <a:p>
            <a:r>
              <a:rPr lang="sv-FI" sz="2400" dirty="0"/>
              <a:t>Främja respekten för deras rättigheter och värdighet</a:t>
            </a:r>
          </a:p>
          <a:p>
            <a:r>
              <a:rPr lang="sv-FI" sz="2400" dirty="0"/>
              <a:t>Bekämpa stereotypa uppfattningar och fördomar </a:t>
            </a:r>
          </a:p>
          <a:p>
            <a:r>
              <a:rPr lang="sv-FI" sz="2400" dirty="0"/>
              <a:t>Förbättra kunskapen om kapaciteten hos personer med funktionsnedsättning</a:t>
            </a:r>
          </a:p>
        </p:txBody>
      </p:sp>
    </p:spTree>
    <p:extLst>
      <p:ext uri="{BB962C8B-B14F-4D97-AF65-F5344CB8AC3E}">
        <p14:creationId xmlns:p14="http://schemas.microsoft.com/office/powerpoint/2010/main" val="1304382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9FA6CBEC-493E-4A45-A9F9-87C9F97E0846}"/>
              </a:ext>
            </a:extLst>
          </p:cNvPr>
          <p:cNvSpPr>
            <a:spLocks noGrp="1"/>
          </p:cNvSpPr>
          <p:nvPr>
            <p:ph type="title"/>
          </p:nvPr>
        </p:nvSpPr>
        <p:spPr/>
        <p:txBody>
          <a:bodyPr>
            <a:normAutofit/>
          </a:bodyPr>
          <a:lstStyle/>
          <a:p>
            <a:r>
              <a:rPr lang="sv-FI" sz="4000" dirty="0"/>
              <a:t>Respekt och fördomar – har situationen blivit bättre eller sämre de senaste fyra åren?</a:t>
            </a:r>
          </a:p>
        </p:txBody>
      </p:sp>
      <p:graphicFrame>
        <p:nvGraphicFramePr>
          <p:cNvPr id="4" name="Diagram 3">
            <a:extLst>
              <a:ext uri="{FF2B5EF4-FFF2-40B4-BE49-F238E27FC236}">
                <a16:creationId xmlns:a16="http://schemas.microsoft.com/office/drawing/2014/main" xmlns="" id="{13D08BC2-B1BD-43CB-AB6D-0CF47D00140B}"/>
              </a:ext>
            </a:extLst>
          </p:cNvPr>
          <p:cNvGraphicFramePr/>
          <p:nvPr>
            <p:extLst>
              <p:ext uri="{D42A27DB-BD31-4B8C-83A1-F6EECF244321}">
                <p14:modId xmlns:p14="http://schemas.microsoft.com/office/powerpoint/2010/main" val="2984924138"/>
              </p:ext>
            </p:extLst>
          </p:nvPr>
        </p:nvGraphicFramePr>
        <p:xfrm>
          <a:off x="899650" y="1864144"/>
          <a:ext cx="10124252" cy="43887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3826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xmlns="" id="{53F9C315-ACBC-481B-A6A3-5B163F48E17D}"/>
              </a:ext>
            </a:extLst>
          </p:cNvPr>
          <p:cNvSpPr>
            <a:spLocks noGrp="1"/>
          </p:cNvSpPr>
          <p:nvPr>
            <p:ph type="title"/>
          </p:nvPr>
        </p:nvSpPr>
        <p:spPr>
          <a:xfrm>
            <a:off x="643467" y="321734"/>
            <a:ext cx="10905066" cy="1135737"/>
          </a:xfrm>
        </p:spPr>
        <p:txBody>
          <a:bodyPr>
            <a:normAutofit/>
          </a:bodyPr>
          <a:lstStyle/>
          <a:p>
            <a:r>
              <a:rPr lang="sv-FI" sz="3600" dirty="0"/>
              <a:t>Hur syns den ökade/minskade respekten och de minskade/ökade fördomarna?</a:t>
            </a:r>
            <a:endParaRPr lang="en-GB" sz="3600" dirty="0"/>
          </a:p>
        </p:txBody>
      </p:sp>
      <p:sp>
        <p:nvSpPr>
          <p:cNvPr id="3" name="Platshållare för innehåll 2">
            <a:extLst>
              <a:ext uri="{FF2B5EF4-FFF2-40B4-BE49-F238E27FC236}">
                <a16:creationId xmlns:a16="http://schemas.microsoft.com/office/drawing/2014/main" xmlns="" id="{D34865C2-3FAB-4151-A20D-081005C0F558}"/>
              </a:ext>
            </a:extLst>
          </p:cNvPr>
          <p:cNvSpPr>
            <a:spLocks noGrp="1"/>
          </p:cNvSpPr>
          <p:nvPr>
            <p:ph idx="1"/>
          </p:nvPr>
        </p:nvSpPr>
        <p:spPr>
          <a:xfrm>
            <a:off x="643467" y="1782981"/>
            <a:ext cx="10905066" cy="4393982"/>
          </a:xfrm>
        </p:spPr>
        <p:txBody>
          <a:bodyPr>
            <a:normAutofit/>
          </a:bodyPr>
          <a:lstStyle/>
          <a:p>
            <a:pPr marL="342900" lvl="0" indent="-342900">
              <a:buFont typeface="+mj-lt"/>
              <a:buAutoNum type="alphaLcParenR"/>
            </a:pPr>
            <a:endParaRPr lang="sv-FI" sz="2000" dirty="0">
              <a:effectLst/>
              <a:latin typeface="Calibri" panose="020F0502020204030204" pitchFamily="34" charset="0"/>
              <a:ea typeface="Calibri" panose="020F0502020204030204" pitchFamily="34" charset="0"/>
              <a:cs typeface="Arial" panose="020B0604020202020204" pitchFamily="34" charset="0"/>
            </a:endParaRPr>
          </a:p>
          <a:p>
            <a:r>
              <a:rPr lang="en-GB" sz="2400" dirty="0"/>
              <a:t>Mer representation </a:t>
            </a:r>
            <a:r>
              <a:rPr lang="en-GB" sz="2400" dirty="0" err="1"/>
              <a:t>och</a:t>
            </a:r>
            <a:r>
              <a:rPr lang="en-GB" sz="2400" dirty="0"/>
              <a:t> </a:t>
            </a:r>
            <a:r>
              <a:rPr lang="en-GB" sz="2400" dirty="0" err="1"/>
              <a:t>synlighet</a:t>
            </a:r>
            <a:endParaRPr lang="en-GB" sz="2400" dirty="0"/>
          </a:p>
          <a:p>
            <a:r>
              <a:rPr lang="en-GB" sz="2400" dirty="0"/>
              <a:t>Mer </a:t>
            </a:r>
            <a:r>
              <a:rPr lang="en-GB" sz="2400" dirty="0" err="1"/>
              <a:t>förståelse</a:t>
            </a:r>
            <a:r>
              <a:rPr lang="en-GB" sz="2400" dirty="0"/>
              <a:t>, </a:t>
            </a:r>
            <a:r>
              <a:rPr lang="en-GB" sz="2400" dirty="0" err="1"/>
              <a:t>kunskap</a:t>
            </a:r>
            <a:r>
              <a:rPr lang="en-GB" sz="2400" dirty="0"/>
              <a:t> </a:t>
            </a:r>
            <a:r>
              <a:rPr lang="en-GB" sz="2400" dirty="0" err="1"/>
              <a:t>och</a:t>
            </a:r>
            <a:r>
              <a:rPr lang="en-GB" sz="2400" dirty="0"/>
              <a:t> information</a:t>
            </a:r>
          </a:p>
          <a:p>
            <a:r>
              <a:rPr lang="en-GB" sz="2400" dirty="0" err="1"/>
              <a:t>Människor</a:t>
            </a:r>
            <a:r>
              <a:rPr lang="en-GB" sz="2400" dirty="0"/>
              <a:t> tar </a:t>
            </a:r>
            <a:r>
              <a:rPr lang="en-GB" sz="2400" dirty="0" err="1"/>
              <a:t>mer</a:t>
            </a:r>
            <a:r>
              <a:rPr lang="en-GB" sz="2400" dirty="0"/>
              <a:t> </a:t>
            </a:r>
            <a:r>
              <a:rPr lang="en-GB" sz="2400" dirty="0" err="1"/>
              <a:t>hänsyn</a:t>
            </a:r>
            <a:endParaRPr lang="en-GB" sz="2400" dirty="0"/>
          </a:p>
          <a:p>
            <a:r>
              <a:rPr lang="en-GB" sz="2400" dirty="0"/>
              <a:t>Mer </a:t>
            </a:r>
            <a:r>
              <a:rPr lang="en-GB" sz="2400" dirty="0" err="1"/>
              <a:t>inkluderande</a:t>
            </a:r>
            <a:r>
              <a:rPr lang="en-GB" sz="2400" dirty="0"/>
              <a:t> </a:t>
            </a:r>
            <a:r>
              <a:rPr lang="en-GB" sz="2400" dirty="0" err="1"/>
              <a:t>verksamhet</a:t>
            </a:r>
            <a:endParaRPr lang="en-GB" sz="2400" dirty="0"/>
          </a:p>
          <a:p>
            <a:pPr marL="0" indent="0">
              <a:buNone/>
            </a:pPr>
            <a:r>
              <a:rPr lang="en-GB" sz="2400" dirty="0"/>
              <a:t>Men </a:t>
            </a:r>
            <a:r>
              <a:rPr lang="en-GB" sz="2400" dirty="0" err="1"/>
              <a:t>också</a:t>
            </a:r>
            <a:r>
              <a:rPr lang="en-GB" sz="2400" dirty="0"/>
              <a:t>:</a:t>
            </a:r>
          </a:p>
          <a:p>
            <a:r>
              <a:rPr lang="en-GB" sz="2400" dirty="0" err="1"/>
              <a:t>Fortfarande</a:t>
            </a:r>
            <a:r>
              <a:rPr lang="en-GB" sz="2400" dirty="0"/>
              <a:t> </a:t>
            </a:r>
            <a:r>
              <a:rPr lang="en-GB" sz="2400" dirty="0" err="1"/>
              <a:t>mycket</a:t>
            </a:r>
            <a:r>
              <a:rPr lang="en-GB" sz="2400" dirty="0"/>
              <a:t> </a:t>
            </a:r>
            <a:r>
              <a:rPr lang="en-GB" sz="2400" dirty="0" err="1"/>
              <a:t>fördomar</a:t>
            </a:r>
            <a:r>
              <a:rPr lang="en-GB" sz="2400" dirty="0"/>
              <a:t> </a:t>
            </a:r>
            <a:r>
              <a:rPr lang="en-GB" sz="2400" dirty="0" err="1"/>
              <a:t>och</a:t>
            </a:r>
            <a:r>
              <a:rPr lang="en-GB" sz="2400" dirty="0"/>
              <a:t> </a:t>
            </a:r>
            <a:r>
              <a:rPr lang="en-GB" sz="2400" dirty="0" err="1"/>
              <a:t>förutfattade</a:t>
            </a:r>
            <a:r>
              <a:rPr lang="en-GB" sz="2400" dirty="0"/>
              <a:t> </a:t>
            </a:r>
            <a:r>
              <a:rPr lang="en-GB" sz="2400" dirty="0" err="1"/>
              <a:t>meningar</a:t>
            </a:r>
            <a:r>
              <a:rPr lang="en-GB" sz="2400" dirty="0"/>
              <a:t>, </a:t>
            </a:r>
            <a:r>
              <a:rPr lang="en-GB" sz="2400" dirty="0" err="1"/>
              <a:t>och</a:t>
            </a:r>
            <a:r>
              <a:rPr lang="en-GB" sz="2400" dirty="0"/>
              <a:t> </a:t>
            </a:r>
            <a:r>
              <a:rPr lang="en-GB" sz="2400" dirty="0" err="1"/>
              <a:t>okunskap</a:t>
            </a:r>
            <a:r>
              <a:rPr lang="en-GB" sz="2400" dirty="0"/>
              <a:t> om </a:t>
            </a:r>
            <a:r>
              <a:rPr lang="en-GB" sz="2400" dirty="0" err="1"/>
              <a:t>kapaciteten</a:t>
            </a:r>
            <a:r>
              <a:rPr lang="en-GB" sz="2400" dirty="0"/>
              <a:t> </a:t>
            </a:r>
            <a:r>
              <a:rPr lang="en-GB" sz="2400" dirty="0" err="1"/>
              <a:t>hos</a:t>
            </a:r>
            <a:r>
              <a:rPr lang="en-GB" sz="2400" dirty="0"/>
              <a:t> </a:t>
            </a:r>
            <a:r>
              <a:rPr lang="en-GB" sz="2400" dirty="0" err="1"/>
              <a:t>personer</a:t>
            </a:r>
            <a:r>
              <a:rPr lang="en-GB" sz="2400" dirty="0"/>
              <a:t> med </a:t>
            </a:r>
            <a:r>
              <a:rPr lang="en-GB" sz="2400" dirty="0" err="1"/>
              <a:t>funktionsnedsättning</a:t>
            </a:r>
            <a:endParaRPr lang="en-GB" sz="2400" dirty="0"/>
          </a:p>
        </p:txBody>
      </p:sp>
      <p:sp>
        <p:nvSpPr>
          <p:cNvPr id="18"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53754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Pratbubbla: oval 8">
            <a:extLst>
              <a:ext uri="{FF2B5EF4-FFF2-40B4-BE49-F238E27FC236}">
                <a16:creationId xmlns:a16="http://schemas.microsoft.com/office/drawing/2014/main" xmlns="" id="{2641150A-66F9-4768-98BC-C99FC32B43C1}"/>
              </a:ext>
            </a:extLst>
          </p:cNvPr>
          <p:cNvSpPr/>
          <p:nvPr/>
        </p:nvSpPr>
        <p:spPr>
          <a:xfrm>
            <a:off x="5822322" y="198782"/>
            <a:ext cx="5631345" cy="3230218"/>
          </a:xfrm>
          <a:prstGeom prst="wedgeEllipseCallout">
            <a:avLst/>
          </a:prstGeom>
          <a:solidFill>
            <a:srgbClr val="E6A176"/>
          </a:solidFill>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endParaRPr lang="sv-FI" sz="2200" dirty="0">
              <a:effectLst/>
              <a:latin typeface="Goudy Old Style" panose="02020502050305020303" pitchFamily="18" charset="0"/>
              <a:ea typeface="Calibri" panose="020F0502020204030204" pitchFamily="34" charset="0"/>
              <a:cs typeface="Arial" panose="020B0604020202020204" pitchFamily="34" charset="0"/>
            </a:endParaRPr>
          </a:p>
          <a:p>
            <a:pPr algn="ctr">
              <a:lnSpc>
                <a:spcPct val="107000"/>
              </a:lnSpc>
              <a:spcAft>
                <a:spcPts val="800"/>
              </a:spcAft>
            </a:pPr>
            <a:r>
              <a:rPr lang="sv-FI" sz="2200" dirty="0">
                <a:effectLst/>
                <a:latin typeface="Goudy Old Style" panose="02020502050305020303" pitchFamily="18" charset="0"/>
                <a:ea typeface="Calibri" panose="020F0502020204030204" pitchFamily="34" charset="0"/>
                <a:cs typeface="Arial" panose="020B0604020202020204" pitchFamily="34" charset="0"/>
              </a:rPr>
              <a:t>”Efter att jag fick en personlig assistent blir jag "osynlig" vid vissa tillfällen. Exempel i butiker kan personalen vända sig till assistenten </a:t>
            </a:r>
            <a:r>
              <a:rPr lang="sv-FI" sz="2200" dirty="0" err="1">
                <a:effectLst/>
                <a:latin typeface="Goudy Old Style" panose="02020502050305020303" pitchFamily="18" charset="0"/>
                <a:ea typeface="Calibri" panose="020F0502020204030204" pitchFamily="34" charset="0"/>
                <a:cs typeface="Arial" panose="020B0604020202020204" pitchFamily="34" charset="0"/>
              </a:rPr>
              <a:t>istf</a:t>
            </a:r>
            <a:r>
              <a:rPr lang="sv-FI" sz="2200" dirty="0">
                <a:effectLst/>
                <a:latin typeface="Goudy Old Style" panose="02020502050305020303" pitchFamily="18" charset="0"/>
                <a:ea typeface="Calibri" panose="020F0502020204030204" pitchFamily="34" charset="0"/>
                <a:cs typeface="Arial" panose="020B0604020202020204" pitchFamily="34" charset="0"/>
              </a:rPr>
              <a:t> mig fastän det är jag som är kund. Jag känner mig förminskad vid sådana tillfällen.”</a:t>
            </a:r>
            <a:endParaRPr lang="en-GB" sz="2200" dirty="0">
              <a:effectLst/>
              <a:latin typeface="Goudy Old Style" panose="02020502050305020303" pitchFamily="18" charset="0"/>
              <a:ea typeface="Calibri" panose="020F0502020204030204" pitchFamily="34" charset="0"/>
              <a:cs typeface="Arial" panose="020B0604020202020204" pitchFamily="34" charset="0"/>
            </a:endParaRPr>
          </a:p>
          <a:p>
            <a:pPr algn="ctr"/>
            <a:endParaRPr lang="en-GB" sz="2200" dirty="0">
              <a:latin typeface="Goudy Old Style" panose="02020502050305020303" pitchFamily="18" charset="0"/>
            </a:endParaRPr>
          </a:p>
        </p:txBody>
      </p:sp>
      <p:sp>
        <p:nvSpPr>
          <p:cNvPr id="12" name="Pratbubbla: oval 11">
            <a:extLst>
              <a:ext uri="{FF2B5EF4-FFF2-40B4-BE49-F238E27FC236}">
                <a16:creationId xmlns:a16="http://schemas.microsoft.com/office/drawing/2014/main" xmlns="" id="{6C2AAA9D-94BA-42A0-9E02-EC16AE94A732}"/>
              </a:ext>
            </a:extLst>
          </p:cNvPr>
          <p:cNvSpPr/>
          <p:nvPr/>
        </p:nvSpPr>
        <p:spPr>
          <a:xfrm rot="10800000" flipH="1">
            <a:off x="327349" y="2256503"/>
            <a:ext cx="7233742" cy="4476179"/>
          </a:xfrm>
          <a:prstGeom prst="wedgeEllipseCallout">
            <a:avLst/>
          </a:prstGeom>
          <a:solidFill>
            <a:srgbClr val="BBD1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textruta 12">
            <a:extLst>
              <a:ext uri="{FF2B5EF4-FFF2-40B4-BE49-F238E27FC236}">
                <a16:creationId xmlns:a16="http://schemas.microsoft.com/office/drawing/2014/main" xmlns="" id="{ECB83A73-FA6B-4518-B428-F9D220D56D8D}"/>
              </a:ext>
            </a:extLst>
          </p:cNvPr>
          <p:cNvSpPr txBox="1"/>
          <p:nvPr/>
        </p:nvSpPr>
        <p:spPr>
          <a:xfrm>
            <a:off x="828987" y="3011600"/>
            <a:ext cx="6171878" cy="3139321"/>
          </a:xfrm>
          <a:prstGeom prst="rect">
            <a:avLst/>
          </a:prstGeom>
          <a:noFill/>
        </p:spPr>
        <p:txBody>
          <a:bodyPr wrap="square" rtlCol="0">
            <a:spAutoFit/>
          </a:bodyPr>
          <a:lstStyle/>
          <a:p>
            <a:pPr algn="ctr"/>
            <a:r>
              <a:rPr lang="sv-FI" sz="2200" dirty="0">
                <a:effectLst/>
                <a:latin typeface="Goudy Old Style" panose="02020502050305020303" pitchFamily="18" charset="0"/>
                <a:ea typeface="Calibri" panose="020F0502020204030204" pitchFamily="34" charset="0"/>
                <a:cs typeface="Arial" panose="020B0604020202020204" pitchFamily="34" charset="0"/>
              </a:rPr>
              <a:t>”Att inte räknas som fullvärdig individ av stor del av släkt, och också inom </a:t>
            </a:r>
            <a:r>
              <a:rPr lang="sv-FI" sz="2200" dirty="0" err="1">
                <a:effectLst/>
                <a:latin typeface="Goudy Old Style" panose="02020502050305020303" pitchFamily="18" charset="0"/>
                <a:ea typeface="Calibri" panose="020F0502020204030204" pitchFamily="34" charset="0"/>
                <a:cs typeface="Arial" panose="020B0604020202020204" pitchFamily="34" charset="0"/>
              </a:rPr>
              <a:t>bla</a:t>
            </a:r>
            <a:r>
              <a:rPr lang="sv-FI" sz="2200" dirty="0">
                <a:effectLst/>
                <a:latin typeface="Goudy Old Style" panose="02020502050305020303" pitchFamily="18" charset="0"/>
                <a:ea typeface="Calibri" panose="020F0502020204030204" pitchFamily="34" charset="0"/>
                <a:cs typeface="Arial" panose="020B0604020202020204" pitchFamily="34" charset="0"/>
              </a:rPr>
              <a:t> vårdapparat. Handikapp bemöts väldigt ofta som om man är lite enkel, som att någon väsentlig del av ens förståelse av omvärlden saknas, och som att somatiska sjukdomar inte behöver varken tas på allvar eller knappast ens kan finnas hos en såpass ofullständig individ. Detta gäller naturligtvis inte alls alla inom sagda grupper, men överraskande ofta och väldigt uppenbart”</a:t>
            </a:r>
            <a:endParaRPr lang="en-GB" sz="2200" dirty="0">
              <a:latin typeface="Goudy Old Style" panose="02020502050305020303" pitchFamily="18" charset="0"/>
            </a:endParaRPr>
          </a:p>
        </p:txBody>
      </p:sp>
    </p:spTree>
    <p:extLst>
      <p:ext uri="{BB962C8B-B14F-4D97-AF65-F5344CB8AC3E}">
        <p14:creationId xmlns:p14="http://schemas.microsoft.com/office/powerpoint/2010/main" val="3611406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7">
            <a:extLst>
              <a:ext uri="{FF2B5EF4-FFF2-40B4-BE49-F238E27FC236}">
                <a16:creationId xmlns:a16="http://schemas.microsoft.com/office/drawing/2014/main" xmlns=""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xmlns="" id="{D143704B-FDA4-44C0-9308-1B2372E3E210}"/>
              </a:ext>
            </a:extLst>
          </p:cNvPr>
          <p:cNvSpPr>
            <a:spLocks noGrp="1"/>
          </p:cNvSpPr>
          <p:nvPr>
            <p:ph type="title"/>
          </p:nvPr>
        </p:nvSpPr>
        <p:spPr>
          <a:xfrm>
            <a:off x="808638" y="386929"/>
            <a:ext cx="9284931" cy="1309709"/>
          </a:xfrm>
        </p:spPr>
        <p:txBody>
          <a:bodyPr anchor="b">
            <a:normAutofit fontScale="90000"/>
          </a:bodyPr>
          <a:lstStyle/>
          <a:p>
            <a:r>
              <a:rPr lang="sv-FI" sz="5400" dirty="0"/>
              <a:t>Diskriminering och </a:t>
            </a:r>
            <a:br>
              <a:rPr lang="sv-FI" sz="5400" dirty="0"/>
            </a:br>
            <a:r>
              <a:rPr lang="sv-FI" sz="5400" dirty="0"/>
              <a:t>olämpligt bemötande</a:t>
            </a:r>
            <a:endParaRPr lang="en-GB" sz="5400" dirty="0"/>
          </a:p>
        </p:txBody>
      </p:sp>
      <p:grpSp>
        <p:nvGrpSpPr>
          <p:cNvPr id="46" name="Group 9">
            <a:extLst>
              <a:ext uri="{FF2B5EF4-FFF2-40B4-BE49-F238E27FC236}">
                <a16:creationId xmlns:a16="http://schemas.microsoft.com/office/drawing/2014/main" xmlns=""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xmlns=""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11">
              <a:extLst>
                <a:ext uri="{FF2B5EF4-FFF2-40B4-BE49-F238E27FC236}">
                  <a16:creationId xmlns:a16="http://schemas.microsoft.com/office/drawing/2014/main" xmlns=""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xmlns=""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xmlns="" id="{5C90065A-E79A-4457-9C89-6EADE34F905A}"/>
              </a:ext>
            </a:extLst>
          </p:cNvPr>
          <p:cNvSpPr>
            <a:spLocks noGrp="1"/>
          </p:cNvSpPr>
          <p:nvPr>
            <p:ph idx="1"/>
          </p:nvPr>
        </p:nvSpPr>
        <p:spPr>
          <a:xfrm>
            <a:off x="793660" y="2599509"/>
            <a:ext cx="10143668" cy="3435531"/>
          </a:xfrm>
        </p:spPr>
        <p:txBody>
          <a:bodyPr anchor="ctr">
            <a:normAutofit/>
          </a:bodyPr>
          <a:lstStyle/>
          <a:p>
            <a:r>
              <a:rPr lang="sv-FI" sz="2400" dirty="0"/>
              <a:t>Icke-diskriminering och främjande av likabehandling hör till centrala principer i funktionsrättskonventionen</a:t>
            </a:r>
          </a:p>
          <a:p>
            <a:r>
              <a:rPr lang="sv-FI" sz="2400" dirty="0"/>
              <a:t>Diskriminering på grund av en funktionsnedsättning är en kränkning av det inneboende värdet och värdigheten hos varje människa</a:t>
            </a:r>
          </a:p>
        </p:txBody>
      </p:sp>
    </p:spTree>
    <p:extLst>
      <p:ext uri="{BB962C8B-B14F-4D97-AF65-F5344CB8AC3E}">
        <p14:creationId xmlns:p14="http://schemas.microsoft.com/office/powerpoint/2010/main" val="2906686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xmlns="" id="{53F9C315-ACBC-481B-A6A3-5B163F48E17D}"/>
              </a:ext>
            </a:extLst>
          </p:cNvPr>
          <p:cNvSpPr>
            <a:spLocks noGrp="1"/>
          </p:cNvSpPr>
          <p:nvPr>
            <p:ph type="title"/>
          </p:nvPr>
        </p:nvSpPr>
        <p:spPr>
          <a:xfrm>
            <a:off x="643467" y="321734"/>
            <a:ext cx="10905066" cy="1135737"/>
          </a:xfrm>
        </p:spPr>
        <p:txBody>
          <a:bodyPr>
            <a:normAutofit/>
          </a:bodyPr>
          <a:lstStyle/>
          <a:p>
            <a:r>
              <a:rPr lang="sv-FI" sz="3600" dirty="0"/>
              <a:t>Frågeformulär om situationen för personer med funktionsnedsättning</a:t>
            </a:r>
            <a:endParaRPr lang="en-GB" sz="3600" dirty="0"/>
          </a:p>
        </p:txBody>
      </p:sp>
      <p:sp>
        <p:nvSpPr>
          <p:cNvPr id="3" name="Platshållare för innehåll 2">
            <a:extLst>
              <a:ext uri="{FF2B5EF4-FFF2-40B4-BE49-F238E27FC236}">
                <a16:creationId xmlns:a16="http://schemas.microsoft.com/office/drawing/2014/main" xmlns="" id="{D34865C2-3FAB-4151-A20D-081005C0F558}"/>
              </a:ext>
            </a:extLst>
          </p:cNvPr>
          <p:cNvSpPr>
            <a:spLocks noGrp="1"/>
          </p:cNvSpPr>
          <p:nvPr>
            <p:ph idx="1"/>
          </p:nvPr>
        </p:nvSpPr>
        <p:spPr>
          <a:xfrm>
            <a:off x="643467" y="1782981"/>
            <a:ext cx="10905066" cy="4393982"/>
          </a:xfrm>
        </p:spPr>
        <p:txBody>
          <a:bodyPr>
            <a:normAutofit/>
          </a:bodyPr>
          <a:lstStyle/>
          <a:p>
            <a:pPr marL="342900" lvl="0" indent="-342900">
              <a:buFont typeface="+mj-lt"/>
              <a:buAutoNum type="alphaLcParenR"/>
            </a:pPr>
            <a:endParaRPr lang="sv-FI" sz="2400" dirty="0">
              <a:effectLst/>
              <a:latin typeface="Calibri" panose="020F0502020204030204" pitchFamily="34" charset="0"/>
              <a:ea typeface="Calibri" panose="020F0502020204030204" pitchFamily="34" charset="0"/>
              <a:cs typeface="Arial" panose="020B0604020202020204" pitchFamily="34" charset="0"/>
            </a:endParaRPr>
          </a:p>
          <a:p>
            <a:r>
              <a:rPr lang="en-GB" dirty="0" err="1"/>
              <a:t>Digitalt</a:t>
            </a:r>
            <a:r>
              <a:rPr lang="en-GB" dirty="0"/>
              <a:t> </a:t>
            </a:r>
            <a:r>
              <a:rPr lang="en-GB" dirty="0" err="1"/>
              <a:t>frågeformulär</a:t>
            </a:r>
            <a:r>
              <a:rPr lang="en-GB" dirty="0"/>
              <a:t> 4.5-14.6.2020</a:t>
            </a:r>
          </a:p>
          <a:p>
            <a:r>
              <a:rPr lang="en-GB" dirty="0" err="1"/>
              <a:t>Totalt</a:t>
            </a:r>
            <a:r>
              <a:rPr lang="en-GB" dirty="0"/>
              <a:t> 240 </a:t>
            </a:r>
            <a:r>
              <a:rPr lang="en-GB" dirty="0" err="1"/>
              <a:t>svar</a:t>
            </a:r>
            <a:r>
              <a:rPr lang="en-GB" dirty="0"/>
              <a:t>, </a:t>
            </a:r>
            <a:r>
              <a:rPr lang="sv-FI" dirty="0"/>
              <a:t>inklusive</a:t>
            </a:r>
            <a:r>
              <a:rPr lang="en-GB" dirty="0"/>
              <a:t> </a:t>
            </a:r>
            <a:r>
              <a:rPr lang="en-GB" dirty="0" err="1"/>
              <a:t>för</a:t>
            </a:r>
            <a:r>
              <a:rPr lang="en-GB" dirty="0"/>
              <a:t> hand </a:t>
            </a:r>
            <a:r>
              <a:rPr lang="en-GB" dirty="0" err="1"/>
              <a:t>ifyllda</a:t>
            </a:r>
            <a:r>
              <a:rPr lang="en-GB" dirty="0"/>
              <a:t> </a:t>
            </a:r>
            <a:r>
              <a:rPr lang="en-GB" dirty="0" err="1"/>
              <a:t>och</a:t>
            </a:r>
            <a:r>
              <a:rPr lang="en-GB" dirty="0"/>
              <a:t> per </a:t>
            </a:r>
            <a:r>
              <a:rPr lang="en-GB" dirty="0" err="1"/>
              <a:t>telefon</a:t>
            </a:r>
            <a:endParaRPr lang="en-GB" dirty="0"/>
          </a:p>
          <a:p>
            <a:r>
              <a:rPr lang="en-GB" dirty="0" err="1"/>
              <a:t>Bygger</a:t>
            </a:r>
            <a:r>
              <a:rPr lang="en-GB" dirty="0"/>
              <a:t> </a:t>
            </a:r>
            <a:r>
              <a:rPr lang="en-GB" dirty="0" err="1"/>
              <a:t>på</a:t>
            </a:r>
            <a:r>
              <a:rPr lang="en-GB" dirty="0"/>
              <a:t> FN:s </a:t>
            </a:r>
            <a:r>
              <a:rPr lang="en-GB" dirty="0" err="1"/>
              <a:t>konvention</a:t>
            </a:r>
            <a:r>
              <a:rPr lang="en-GB" dirty="0"/>
              <a:t> om </a:t>
            </a:r>
            <a:r>
              <a:rPr lang="en-GB" dirty="0" err="1"/>
              <a:t>rättigheter</a:t>
            </a:r>
            <a:r>
              <a:rPr lang="en-GB" dirty="0"/>
              <a:t> </a:t>
            </a:r>
            <a:r>
              <a:rPr lang="en-GB" dirty="0" err="1"/>
              <a:t>för</a:t>
            </a:r>
            <a:r>
              <a:rPr lang="en-GB" dirty="0"/>
              <a:t> </a:t>
            </a:r>
            <a:r>
              <a:rPr lang="en-GB" dirty="0" err="1"/>
              <a:t>personer</a:t>
            </a:r>
            <a:r>
              <a:rPr lang="en-GB" dirty="0"/>
              <a:t> med </a:t>
            </a:r>
            <a:r>
              <a:rPr lang="en-GB" dirty="0" err="1"/>
              <a:t>funktionsnedsättning</a:t>
            </a:r>
            <a:r>
              <a:rPr lang="en-GB" dirty="0"/>
              <a:t> (</a:t>
            </a:r>
            <a:r>
              <a:rPr lang="en-GB" dirty="0" err="1"/>
              <a:t>funktionsrättskonventionen</a:t>
            </a:r>
            <a:r>
              <a:rPr lang="en-GB" dirty="0"/>
              <a:t>) </a:t>
            </a:r>
            <a:r>
              <a:rPr lang="en-GB" dirty="0" err="1"/>
              <a:t>som</a:t>
            </a:r>
            <a:r>
              <a:rPr lang="en-GB" dirty="0"/>
              <a:t> </a:t>
            </a:r>
            <a:r>
              <a:rPr lang="en-GB" dirty="0" err="1"/>
              <a:t>trädde</a:t>
            </a:r>
            <a:r>
              <a:rPr lang="en-GB" dirty="0"/>
              <a:t> </a:t>
            </a:r>
            <a:r>
              <a:rPr lang="en-GB" dirty="0" err="1"/>
              <a:t>i</a:t>
            </a:r>
            <a:r>
              <a:rPr lang="en-GB" dirty="0"/>
              <a:t> kraft </a:t>
            </a:r>
            <a:r>
              <a:rPr lang="sv-FI" dirty="0"/>
              <a:t>2016</a:t>
            </a:r>
          </a:p>
        </p:txBody>
      </p:sp>
      <p:sp>
        <p:nvSpPr>
          <p:cNvPr id="18"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77780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Freeform: Shape 60">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 name="Diagram 1">
            <a:extLst>
              <a:ext uri="{FF2B5EF4-FFF2-40B4-BE49-F238E27FC236}">
                <a16:creationId xmlns:a16="http://schemas.microsoft.com/office/drawing/2014/main" xmlns="" id="{16E718F5-F3A3-43EC-B610-BF5C04AC9623}"/>
              </a:ext>
            </a:extLst>
          </p:cNvPr>
          <p:cNvGraphicFramePr/>
          <p:nvPr>
            <p:extLst>
              <p:ext uri="{D42A27DB-BD31-4B8C-83A1-F6EECF244321}">
                <p14:modId xmlns:p14="http://schemas.microsoft.com/office/powerpoint/2010/main" val="1966642398"/>
              </p:ext>
            </p:extLst>
          </p:nvPr>
        </p:nvGraphicFramePr>
        <p:xfrm>
          <a:off x="5327374" y="528539"/>
          <a:ext cx="6560529" cy="5776875"/>
        </p:xfrm>
        <a:graphic>
          <a:graphicData uri="http://schemas.openxmlformats.org/drawingml/2006/chart">
            <c:chart xmlns:c="http://schemas.openxmlformats.org/drawingml/2006/chart" xmlns:r="http://schemas.openxmlformats.org/officeDocument/2006/relationships" r:id="rId2"/>
          </a:graphicData>
        </a:graphic>
      </p:graphicFrame>
      <p:sp>
        <p:nvSpPr>
          <p:cNvPr id="7" name="Platshållare för innehåll 2">
            <a:extLst>
              <a:ext uri="{FF2B5EF4-FFF2-40B4-BE49-F238E27FC236}">
                <a16:creationId xmlns:a16="http://schemas.microsoft.com/office/drawing/2014/main" xmlns="" id="{D59E2768-6C12-4D98-A1C0-1973F33DBC8F}"/>
              </a:ext>
            </a:extLst>
          </p:cNvPr>
          <p:cNvSpPr txBox="1">
            <a:spLocks/>
          </p:cNvSpPr>
          <p:nvPr/>
        </p:nvSpPr>
        <p:spPr>
          <a:xfrm>
            <a:off x="472358" y="642254"/>
            <a:ext cx="4392747" cy="57768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FI" sz="2400" dirty="0">
                <a:solidFill>
                  <a:schemeClr val="bg1"/>
                </a:solidFill>
              </a:rPr>
              <a:t>Förlorat arbetstimmar, blivit uppsagd utan förklaring</a:t>
            </a:r>
          </a:p>
          <a:p>
            <a:r>
              <a:rPr lang="sv-FI" sz="2400" dirty="0">
                <a:solidFill>
                  <a:schemeClr val="bg1"/>
                </a:solidFill>
              </a:rPr>
              <a:t>Svårigheter att få anställning på heltid</a:t>
            </a:r>
          </a:p>
          <a:p>
            <a:r>
              <a:rPr lang="sv-FI" sz="2400" dirty="0">
                <a:solidFill>
                  <a:schemeClr val="bg1"/>
                </a:solidFill>
              </a:rPr>
              <a:t>Otillräcklig assistans och anpassning i skolan för att främja inlärning</a:t>
            </a:r>
          </a:p>
          <a:p>
            <a:endParaRPr lang="sv-FI" sz="2400" dirty="0">
              <a:solidFill>
                <a:schemeClr val="bg1"/>
              </a:solidFill>
            </a:endParaRPr>
          </a:p>
          <a:p>
            <a:endParaRPr lang="sv-FI" sz="2400" dirty="0">
              <a:solidFill>
                <a:schemeClr val="bg1"/>
              </a:solidFill>
            </a:endParaRPr>
          </a:p>
          <a:p>
            <a:endParaRPr lang="sv-FI" sz="2400" dirty="0">
              <a:solidFill>
                <a:schemeClr val="bg1"/>
              </a:solidFill>
            </a:endParaRPr>
          </a:p>
          <a:p>
            <a:pPr marL="0" indent="0">
              <a:buNone/>
            </a:pPr>
            <a:r>
              <a:rPr lang="sv-FI" sz="2000" dirty="0">
                <a:solidFill>
                  <a:schemeClr val="bg1"/>
                </a:solidFill>
              </a:rPr>
              <a:t/>
            </a:r>
            <a:br>
              <a:rPr lang="sv-FI" sz="2000" dirty="0">
                <a:solidFill>
                  <a:schemeClr val="bg1"/>
                </a:solidFill>
              </a:rPr>
            </a:br>
            <a:endParaRPr lang="sv-FI" sz="2000" dirty="0">
              <a:solidFill>
                <a:schemeClr val="bg1"/>
              </a:solidFill>
            </a:endParaRPr>
          </a:p>
          <a:p>
            <a:pPr marL="0" indent="0">
              <a:buNone/>
            </a:pPr>
            <a:r>
              <a:rPr lang="sv-FI" sz="2000" dirty="0">
                <a:solidFill>
                  <a:schemeClr val="bg1"/>
                </a:solidFill>
              </a:rPr>
              <a:t/>
            </a:r>
            <a:br>
              <a:rPr lang="sv-FI" sz="2000" dirty="0">
                <a:solidFill>
                  <a:schemeClr val="bg1"/>
                </a:solidFill>
              </a:rPr>
            </a:br>
            <a:r>
              <a:rPr lang="sv-FI" sz="2000" dirty="0">
                <a:solidFill>
                  <a:schemeClr val="bg1"/>
                </a:solidFill>
              </a:rPr>
              <a:t>(Obs. Drygt hälften av respondenterna heltidspensionerade)</a:t>
            </a:r>
          </a:p>
          <a:p>
            <a:endParaRPr lang="sv-FI" sz="2400" dirty="0">
              <a:solidFill>
                <a:schemeClr val="bg1"/>
              </a:solidFill>
            </a:endParaRPr>
          </a:p>
        </p:txBody>
      </p:sp>
    </p:spTree>
    <p:extLst>
      <p:ext uri="{BB962C8B-B14F-4D97-AF65-F5344CB8AC3E}">
        <p14:creationId xmlns:p14="http://schemas.microsoft.com/office/powerpoint/2010/main" val="1386187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Freeform: Shape 60">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Platshållare för innehåll 2">
            <a:extLst>
              <a:ext uri="{FF2B5EF4-FFF2-40B4-BE49-F238E27FC236}">
                <a16:creationId xmlns:a16="http://schemas.microsoft.com/office/drawing/2014/main" xmlns="" id="{00525BDF-45C4-418A-9056-A3E2D0DC0224}"/>
              </a:ext>
            </a:extLst>
          </p:cNvPr>
          <p:cNvSpPr>
            <a:spLocks noGrp="1"/>
          </p:cNvSpPr>
          <p:nvPr>
            <p:ph idx="1"/>
          </p:nvPr>
        </p:nvSpPr>
        <p:spPr>
          <a:xfrm>
            <a:off x="484096" y="540562"/>
            <a:ext cx="4117721" cy="5776875"/>
          </a:xfrm>
        </p:spPr>
        <p:txBody>
          <a:bodyPr>
            <a:normAutofit/>
          </a:bodyPr>
          <a:lstStyle/>
          <a:p>
            <a:r>
              <a:rPr lang="sv-FI" sz="2400" dirty="0">
                <a:solidFill>
                  <a:schemeClr val="bg1"/>
                </a:solidFill>
              </a:rPr>
              <a:t>Pratar med assistenten istället för personen själv</a:t>
            </a:r>
          </a:p>
          <a:p>
            <a:r>
              <a:rPr lang="sv-FI" sz="2400" dirty="0">
                <a:solidFill>
                  <a:schemeClr val="bg1"/>
                </a:solidFill>
              </a:rPr>
              <a:t>Olämpligt bemötande i</a:t>
            </a:r>
            <a:br>
              <a:rPr lang="sv-FI" sz="2400" dirty="0">
                <a:solidFill>
                  <a:schemeClr val="bg1"/>
                </a:solidFill>
              </a:rPr>
            </a:br>
            <a:r>
              <a:rPr lang="sv-FI" sz="2400" dirty="0">
                <a:solidFill>
                  <a:schemeClr val="bg1"/>
                </a:solidFill>
              </a:rPr>
              <a:t>social- och hälsovård</a:t>
            </a:r>
          </a:p>
          <a:p>
            <a:r>
              <a:rPr lang="sv-FI" sz="2400" dirty="0">
                <a:solidFill>
                  <a:schemeClr val="bg1"/>
                </a:solidFill>
              </a:rPr>
              <a:t>Att inte bli betrodd när man har behov av stödtjänster</a:t>
            </a:r>
          </a:p>
        </p:txBody>
      </p:sp>
      <p:graphicFrame>
        <p:nvGraphicFramePr>
          <p:cNvPr id="3" name="Diagram 2">
            <a:extLst>
              <a:ext uri="{FF2B5EF4-FFF2-40B4-BE49-F238E27FC236}">
                <a16:creationId xmlns:a16="http://schemas.microsoft.com/office/drawing/2014/main" xmlns="" id="{46316114-4470-4459-93FC-CBD03327B7BD}"/>
              </a:ext>
            </a:extLst>
          </p:cNvPr>
          <p:cNvGraphicFramePr/>
          <p:nvPr>
            <p:extLst>
              <p:ext uri="{D42A27DB-BD31-4B8C-83A1-F6EECF244321}">
                <p14:modId xmlns:p14="http://schemas.microsoft.com/office/powerpoint/2010/main" val="3523448083"/>
              </p:ext>
            </p:extLst>
          </p:nvPr>
        </p:nvGraphicFramePr>
        <p:xfrm>
          <a:off x="5423440" y="809002"/>
          <a:ext cx="6382327" cy="5215950"/>
        </p:xfrm>
        <a:graphic>
          <a:graphicData uri="http://schemas.openxmlformats.org/drawingml/2006/chart">
            <c:chart xmlns:c="http://schemas.openxmlformats.org/drawingml/2006/chart" xmlns:r="http://schemas.openxmlformats.org/officeDocument/2006/relationships" r:id="rId2"/>
          </a:graphicData>
        </a:graphic>
      </p:graphicFrame>
      <p:sp>
        <p:nvSpPr>
          <p:cNvPr id="4" name="Pratbubbla: oval 3">
            <a:extLst>
              <a:ext uri="{FF2B5EF4-FFF2-40B4-BE49-F238E27FC236}">
                <a16:creationId xmlns:a16="http://schemas.microsoft.com/office/drawing/2014/main" xmlns="" id="{B2CA5980-77C0-4B2A-AA3F-0E3E010A9B2A}"/>
              </a:ext>
            </a:extLst>
          </p:cNvPr>
          <p:cNvSpPr/>
          <p:nvPr/>
        </p:nvSpPr>
        <p:spPr>
          <a:xfrm rot="10800000" flipH="1">
            <a:off x="486069" y="3627965"/>
            <a:ext cx="5386606" cy="3286065"/>
          </a:xfrm>
          <a:prstGeom prst="wedgeEllipseCallout">
            <a:avLst/>
          </a:prstGeom>
          <a:solidFill>
            <a:srgbClr val="B6CDE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textruta 7">
            <a:extLst>
              <a:ext uri="{FF2B5EF4-FFF2-40B4-BE49-F238E27FC236}">
                <a16:creationId xmlns:a16="http://schemas.microsoft.com/office/drawing/2014/main" xmlns="" id="{1CB986B9-2091-499D-8132-CE6C71694D90}"/>
              </a:ext>
            </a:extLst>
          </p:cNvPr>
          <p:cNvSpPr txBox="1"/>
          <p:nvPr/>
        </p:nvSpPr>
        <p:spPr>
          <a:xfrm>
            <a:off x="935304" y="4184999"/>
            <a:ext cx="4488136" cy="2247667"/>
          </a:xfrm>
          <a:prstGeom prst="rect">
            <a:avLst/>
          </a:prstGeom>
          <a:noFill/>
        </p:spPr>
        <p:txBody>
          <a:bodyPr wrap="square" rtlCol="0">
            <a:spAutoFit/>
          </a:bodyPr>
          <a:lstStyle/>
          <a:p>
            <a:pPr algn="ctr">
              <a:lnSpc>
                <a:spcPct val="107000"/>
              </a:lnSpc>
              <a:spcAft>
                <a:spcPts val="800"/>
              </a:spcAft>
            </a:pPr>
            <a:r>
              <a:rPr lang="sv-FI" sz="2200" dirty="0">
                <a:effectLst/>
                <a:latin typeface="Goudy Old Style" panose="02020502050305020303" pitchFamily="18" charset="0"/>
                <a:ea typeface="Calibri" panose="020F0502020204030204" pitchFamily="34" charset="0"/>
                <a:cs typeface="Arial" panose="020B0604020202020204" pitchFamily="34" charset="0"/>
              </a:rPr>
              <a:t>”Okunskap om sjukdomen har lett till dåligt, ibland felaktigt, bemötande ett antal gånger vid avdelningsvård. Nån gång har läkare bara sett mej som en diagnos och inte som en individ, glömt bort människan- mej.”</a:t>
            </a:r>
            <a:endParaRPr lang="en-GB" sz="2200" dirty="0">
              <a:effectLst/>
              <a:latin typeface="Goudy Old Style" panose="020205020503050203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3201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Freeform: Shape 60">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1" name="Diagram 10">
            <a:extLst>
              <a:ext uri="{FF2B5EF4-FFF2-40B4-BE49-F238E27FC236}">
                <a16:creationId xmlns:a16="http://schemas.microsoft.com/office/drawing/2014/main" xmlns="" id="{BDE6DE1F-E123-48B1-858D-51AACF066DD8}"/>
              </a:ext>
            </a:extLst>
          </p:cNvPr>
          <p:cNvGraphicFramePr/>
          <p:nvPr>
            <p:extLst>
              <p:ext uri="{D42A27DB-BD31-4B8C-83A1-F6EECF244321}">
                <p14:modId xmlns:p14="http://schemas.microsoft.com/office/powerpoint/2010/main" val="2102098495"/>
              </p:ext>
            </p:extLst>
          </p:nvPr>
        </p:nvGraphicFramePr>
        <p:xfrm>
          <a:off x="5693481" y="1155612"/>
          <a:ext cx="5430321" cy="4892849"/>
        </p:xfrm>
        <a:graphic>
          <a:graphicData uri="http://schemas.openxmlformats.org/drawingml/2006/chart">
            <c:chart xmlns:c="http://schemas.openxmlformats.org/drawingml/2006/chart" xmlns:r="http://schemas.openxmlformats.org/officeDocument/2006/relationships" r:id="rId2"/>
          </a:graphicData>
        </a:graphic>
      </p:graphicFrame>
      <p:sp>
        <p:nvSpPr>
          <p:cNvPr id="14" name="Pratbubbla: oval 13">
            <a:extLst>
              <a:ext uri="{FF2B5EF4-FFF2-40B4-BE49-F238E27FC236}">
                <a16:creationId xmlns:a16="http://schemas.microsoft.com/office/drawing/2014/main" xmlns="" id="{04F35DB1-599A-4D35-B18B-9EC6D1DFD3D8}"/>
              </a:ext>
            </a:extLst>
          </p:cNvPr>
          <p:cNvSpPr/>
          <p:nvPr/>
        </p:nvSpPr>
        <p:spPr>
          <a:xfrm>
            <a:off x="761704" y="614678"/>
            <a:ext cx="3008203" cy="1566630"/>
          </a:xfrm>
          <a:prstGeom prst="wedgeEllipseCallout">
            <a:avLst/>
          </a:prstGeom>
          <a:solidFill>
            <a:srgbClr val="C4C8AC"/>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sv-FI" sz="2200" dirty="0">
                <a:effectLst/>
                <a:latin typeface="Goudy Old Style" panose="02020502050305020303" pitchFamily="18" charset="0"/>
                <a:ea typeface="Calibri" panose="020F0502020204030204" pitchFamily="34" charset="0"/>
                <a:cs typeface="Arial" panose="020B0604020202020204" pitchFamily="34" charset="0"/>
              </a:rPr>
              <a:t>”Är en belastning för samhället har någon sagt.”</a:t>
            </a:r>
            <a:endParaRPr lang="en-GB" sz="2200" dirty="0">
              <a:latin typeface="Goudy Old Style" panose="02020502050305020303" pitchFamily="18" charset="0"/>
            </a:endParaRPr>
          </a:p>
        </p:txBody>
      </p:sp>
      <p:sp>
        <p:nvSpPr>
          <p:cNvPr id="16" name="Pratbubbla: oval 15">
            <a:extLst>
              <a:ext uri="{FF2B5EF4-FFF2-40B4-BE49-F238E27FC236}">
                <a16:creationId xmlns:a16="http://schemas.microsoft.com/office/drawing/2014/main" xmlns="" id="{C30BF5C0-2852-42F6-B135-728168C8754D}"/>
              </a:ext>
            </a:extLst>
          </p:cNvPr>
          <p:cNvSpPr/>
          <p:nvPr/>
        </p:nvSpPr>
        <p:spPr>
          <a:xfrm rot="10800000" flipH="1">
            <a:off x="682965" y="4408278"/>
            <a:ext cx="3415059" cy="1719293"/>
          </a:xfrm>
          <a:prstGeom prst="wedgeEllipseCallout">
            <a:avLst/>
          </a:prstGeom>
          <a:solidFill>
            <a:srgbClr val="EAB1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8" name="textruta 17">
            <a:extLst>
              <a:ext uri="{FF2B5EF4-FFF2-40B4-BE49-F238E27FC236}">
                <a16:creationId xmlns:a16="http://schemas.microsoft.com/office/drawing/2014/main" xmlns="" id="{D5820D53-1E10-4DE7-B4A8-BB710570D499}"/>
              </a:ext>
            </a:extLst>
          </p:cNvPr>
          <p:cNvSpPr txBox="1"/>
          <p:nvPr/>
        </p:nvSpPr>
        <p:spPr>
          <a:xfrm>
            <a:off x="1046435" y="4719995"/>
            <a:ext cx="2688118" cy="1589538"/>
          </a:xfrm>
          <a:prstGeom prst="rect">
            <a:avLst/>
          </a:prstGeom>
          <a:noFill/>
        </p:spPr>
        <p:txBody>
          <a:bodyPr wrap="square" rtlCol="0">
            <a:spAutoFit/>
          </a:bodyPr>
          <a:lstStyle/>
          <a:p>
            <a:pPr algn="ctr">
              <a:lnSpc>
                <a:spcPct val="107000"/>
              </a:lnSpc>
              <a:spcAft>
                <a:spcPts val="800"/>
              </a:spcAft>
            </a:pPr>
            <a:r>
              <a:rPr lang="sv-FI" sz="2200" dirty="0">
                <a:effectLst/>
                <a:latin typeface="Goudy Old Style" panose="02020502050305020303" pitchFamily="18" charset="0"/>
                <a:ea typeface="Calibri" panose="020F0502020204030204" pitchFamily="34" charset="0"/>
                <a:cs typeface="Arial" panose="020B0604020202020204" pitchFamily="34" charset="0"/>
              </a:rPr>
              <a:t>”Behandlas enbart som en belastning av sociala myndigheter”</a:t>
            </a:r>
            <a:endParaRPr lang="en-GB" sz="2200" dirty="0">
              <a:effectLst/>
              <a:latin typeface="Goudy Old Style" panose="02020502050305020303" pitchFamily="18" charset="0"/>
              <a:ea typeface="Calibri" panose="020F0502020204030204" pitchFamily="34" charset="0"/>
              <a:cs typeface="Arial" panose="020B0604020202020204" pitchFamily="34" charset="0"/>
            </a:endParaRPr>
          </a:p>
          <a:p>
            <a:pPr algn="ctr"/>
            <a:endParaRPr lang="en-GB" sz="2000" dirty="0"/>
          </a:p>
        </p:txBody>
      </p:sp>
      <p:sp>
        <p:nvSpPr>
          <p:cNvPr id="20" name="Pratbubbla: oval 19">
            <a:extLst>
              <a:ext uri="{FF2B5EF4-FFF2-40B4-BE49-F238E27FC236}">
                <a16:creationId xmlns:a16="http://schemas.microsoft.com/office/drawing/2014/main" xmlns="" id="{91581DED-C811-4AD5-9F9C-DEE8F39DF4E0}"/>
              </a:ext>
            </a:extLst>
          </p:cNvPr>
          <p:cNvSpPr/>
          <p:nvPr/>
        </p:nvSpPr>
        <p:spPr>
          <a:xfrm>
            <a:off x="1839778" y="2334659"/>
            <a:ext cx="2599299" cy="1566630"/>
          </a:xfrm>
          <a:prstGeom prst="wedgeEllipseCallout">
            <a:avLst/>
          </a:prstGeom>
          <a:solidFill>
            <a:srgbClr val="C1D5E5"/>
          </a:solidFill>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r>
              <a:rPr lang="sv-FI" sz="2200" dirty="0">
                <a:effectLst/>
                <a:latin typeface="Goudy Old Style" panose="02020502050305020303" pitchFamily="18" charset="0"/>
                <a:ea typeface="Calibri" panose="020F0502020204030204" pitchFamily="34" charset="0"/>
                <a:cs typeface="Arial" panose="020B0604020202020204" pitchFamily="34" charset="0"/>
              </a:rPr>
              <a:t>”Vi är bara en belastning för samhället.”</a:t>
            </a:r>
            <a:endParaRPr lang="en-GB" sz="2200" dirty="0">
              <a:latin typeface="Goudy Old Style" panose="02020502050305020303" pitchFamily="18" charset="0"/>
            </a:endParaRPr>
          </a:p>
        </p:txBody>
      </p:sp>
    </p:spTree>
    <p:extLst>
      <p:ext uri="{BB962C8B-B14F-4D97-AF65-F5344CB8AC3E}">
        <p14:creationId xmlns:p14="http://schemas.microsoft.com/office/powerpoint/2010/main" val="2406691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34F1179-B481-4F9E-BCA3-AFB972070F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xmlns=""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xmlns="" id="{05CF6977-9ED9-4652-9A4C-6A1EB04AF33F}"/>
              </a:ext>
            </a:extLst>
          </p:cNvPr>
          <p:cNvSpPr>
            <a:spLocks noGrp="1"/>
          </p:cNvSpPr>
          <p:nvPr>
            <p:ph type="title"/>
          </p:nvPr>
        </p:nvSpPr>
        <p:spPr>
          <a:xfrm>
            <a:off x="1285241" y="1008993"/>
            <a:ext cx="9528168" cy="3573821"/>
          </a:xfrm>
        </p:spPr>
        <p:txBody>
          <a:bodyPr vert="horz" lIns="91440" tIns="45720" rIns="91440" bIns="45720" rtlCol="0" anchor="b">
            <a:noAutofit/>
          </a:bodyPr>
          <a:lstStyle/>
          <a:p>
            <a:r>
              <a:rPr lang="en-US" sz="5400" kern="1200" dirty="0" err="1">
                <a:solidFill>
                  <a:schemeClr val="tx1"/>
                </a:solidFill>
                <a:latin typeface="+mj-lt"/>
                <a:ea typeface="+mj-ea"/>
                <a:cs typeface="+mj-cs"/>
              </a:rPr>
              <a:t>Fattigdom</a:t>
            </a:r>
            <a:r>
              <a:rPr lang="en-US" sz="5400" kern="1200" dirty="0">
                <a:solidFill>
                  <a:schemeClr val="tx1"/>
                </a:solidFill>
                <a:latin typeface="+mj-lt"/>
                <a:ea typeface="+mj-ea"/>
                <a:cs typeface="+mj-cs"/>
              </a:rPr>
              <a:t> </a:t>
            </a:r>
            <a:r>
              <a:rPr lang="en-US" sz="5400" kern="1200" dirty="0" err="1">
                <a:solidFill>
                  <a:schemeClr val="tx1"/>
                </a:solidFill>
                <a:latin typeface="+mj-lt"/>
                <a:ea typeface="+mj-ea"/>
                <a:cs typeface="+mj-cs"/>
              </a:rPr>
              <a:t>och</a:t>
            </a:r>
            <a:r>
              <a:rPr lang="en-US" sz="5400" kern="1200" dirty="0">
                <a:solidFill>
                  <a:schemeClr val="tx1"/>
                </a:solidFill>
                <a:latin typeface="+mj-lt"/>
                <a:ea typeface="+mj-ea"/>
                <a:cs typeface="+mj-cs"/>
              </a:rPr>
              <a:t> </a:t>
            </a:r>
            <a:r>
              <a:rPr lang="en-US" sz="5400" kern="1200" dirty="0" err="1">
                <a:solidFill>
                  <a:schemeClr val="tx1"/>
                </a:solidFill>
                <a:latin typeface="+mj-lt"/>
                <a:ea typeface="+mj-ea"/>
                <a:cs typeface="+mj-cs"/>
              </a:rPr>
              <a:t>skillnader</a:t>
            </a:r>
            <a:r>
              <a:rPr lang="en-US" sz="5400" kern="1200" dirty="0">
                <a:solidFill>
                  <a:schemeClr val="tx1"/>
                </a:solidFill>
                <a:latin typeface="+mj-lt"/>
                <a:ea typeface="+mj-ea"/>
                <a:cs typeface="+mj-cs"/>
              </a:rPr>
              <a:t> </a:t>
            </a:r>
            <a:r>
              <a:rPr lang="en-US" sz="5400" kern="1200" dirty="0" err="1">
                <a:solidFill>
                  <a:schemeClr val="tx1"/>
                </a:solidFill>
                <a:latin typeface="+mj-lt"/>
                <a:ea typeface="+mj-ea"/>
                <a:cs typeface="+mj-cs"/>
              </a:rPr>
              <a:t>mellan</a:t>
            </a:r>
            <a:r>
              <a:rPr lang="en-US" sz="5400" kern="1200" dirty="0">
                <a:solidFill>
                  <a:schemeClr val="tx1"/>
                </a:solidFill>
                <a:latin typeface="+mj-lt"/>
                <a:ea typeface="+mj-ea"/>
                <a:cs typeface="+mj-cs"/>
              </a:rPr>
              <a:t> </a:t>
            </a:r>
            <a:r>
              <a:rPr lang="en-US" sz="5400" kern="1200" dirty="0" err="1">
                <a:solidFill>
                  <a:schemeClr val="tx1"/>
                </a:solidFill>
                <a:latin typeface="+mj-lt"/>
                <a:ea typeface="+mj-ea"/>
                <a:cs typeface="+mj-cs"/>
              </a:rPr>
              <a:t>situationerna</a:t>
            </a:r>
            <a:r>
              <a:rPr lang="en-US" sz="5400" kern="1200" dirty="0">
                <a:solidFill>
                  <a:schemeClr val="tx1"/>
                </a:solidFill>
                <a:latin typeface="+mj-lt"/>
                <a:ea typeface="+mj-ea"/>
                <a:cs typeface="+mj-cs"/>
              </a:rPr>
              <a:t> </a:t>
            </a:r>
            <a:r>
              <a:rPr lang="en-US" sz="5400" kern="1200" dirty="0" err="1">
                <a:solidFill>
                  <a:schemeClr val="tx1"/>
                </a:solidFill>
                <a:latin typeface="+mj-lt"/>
                <a:ea typeface="+mj-ea"/>
                <a:cs typeface="+mj-cs"/>
              </a:rPr>
              <a:t>för</a:t>
            </a:r>
            <a:r>
              <a:rPr lang="en-US" sz="5400" kern="1200" dirty="0">
                <a:solidFill>
                  <a:schemeClr val="tx1"/>
                </a:solidFill>
                <a:latin typeface="+mj-lt"/>
                <a:ea typeface="+mj-ea"/>
                <a:cs typeface="+mj-cs"/>
              </a:rPr>
              <a:t> </a:t>
            </a:r>
            <a:r>
              <a:rPr lang="en-US" sz="5400" kern="1200" dirty="0" err="1">
                <a:solidFill>
                  <a:schemeClr val="tx1"/>
                </a:solidFill>
                <a:latin typeface="+mj-lt"/>
                <a:ea typeface="+mj-ea"/>
                <a:cs typeface="+mj-cs"/>
              </a:rPr>
              <a:t>kvinnor</a:t>
            </a:r>
            <a:r>
              <a:rPr lang="en-US" sz="5400" kern="1200" dirty="0">
                <a:solidFill>
                  <a:schemeClr val="tx1"/>
                </a:solidFill>
                <a:latin typeface="+mj-lt"/>
                <a:ea typeface="+mj-ea"/>
                <a:cs typeface="+mj-cs"/>
              </a:rPr>
              <a:t> </a:t>
            </a:r>
            <a:r>
              <a:rPr lang="en-US" sz="5400" kern="1200" dirty="0" err="1">
                <a:solidFill>
                  <a:schemeClr val="tx1"/>
                </a:solidFill>
                <a:latin typeface="+mj-lt"/>
                <a:ea typeface="+mj-ea"/>
                <a:cs typeface="+mj-cs"/>
              </a:rPr>
              <a:t>och</a:t>
            </a:r>
            <a:r>
              <a:rPr lang="en-US" sz="5400" kern="1200" dirty="0">
                <a:solidFill>
                  <a:schemeClr val="tx1"/>
                </a:solidFill>
                <a:latin typeface="+mj-lt"/>
                <a:ea typeface="+mj-ea"/>
                <a:cs typeface="+mj-cs"/>
              </a:rPr>
              <a:t> </a:t>
            </a:r>
            <a:r>
              <a:rPr lang="en-US" sz="5400" kern="1200" dirty="0" err="1">
                <a:solidFill>
                  <a:schemeClr val="tx1"/>
                </a:solidFill>
                <a:latin typeface="+mj-lt"/>
                <a:ea typeface="+mj-ea"/>
                <a:cs typeface="+mj-cs"/>
              </a:rPr>
              <a:t>män</a:t>
            </a:r>
            <a:endParaRPr lang="en-US" sz="7200" kern="1200" dirty="0">
              <a:solidFill>
                <a:schemeClr val="tx1"/>
              </a:solidFill>
              <a:latin typeface="+mj-lt"/>
              <a:ea typeface="+mj-ea"/>
              <a:cs typeface="+mj-cs"/>
            </a:endParaRPr>
          </a:p>
        </p:txBody>
      </p:sp>
      <p:sp>
        <p:nvSpPr>
          <p:cNvPr id="3" name="Platshållare för text 2">
            <a:extLst>
              <a:ext uri="{FF2B5EF4-FFF2-40B4-BE49-F238E27FC236}">
                <a16:creationId xmlns:a16="http://schemas.microsoft.com/office/drawing/2014/main" xmlns="" id="{5F1EFAA5-F3EF-4DA2-9476-525F82CDC31F}"/>
              </a:ext>
            </a:extLst>
          </p:cNvPr>
          <p:cNvSpPr>
            <a:spLocks noGrp="1"/>
          </p:cNvSpPr>
          <p:nvPr>
            <p:ph type="body" idx="1"/>
          </p:nvPr>
        </p:nvSpPr>
        <p:spPr>
          <a:xfrm>
            <a:off x="1285241" y="4582814"/>
            <a:ext cx="7830767" cy="1312657"/>
          </a:xfrm>
        </p:spPr>
        <p:txBody>
          <a:bodyPr vert="horz" lIns="91440" tIns="45720" rIns="91440" bIns="45720" rtlCol="0" anchor="t">
            <a:normAutofit/>
          </a:bodyPr>
          <a:lstStyle/>
          <a:p>
            <a:pPr marL="342900" indent="-342900">
              <a:buFont typeface="Arial" panose="020B0604020202020204" pitchFamily="34" charset="0"/>
              <a:buChar char="•"/>
            </a:pPr>
            <a:r>
              <a:rPr lang="en-US" sz="2400" kern="1200" dirty="0">
                <a:solidFill>
                  <a:schemeClr val="tx1"/>
                </a:solidFill>
                <a:latin typeface="+mn-lt"/>
                <a:ea typeface="+mn-ea"/>
                <a:cs typeface="+mn-cs"/>
              </a:rPr>
              <a:t>Har man </a:t>
            </a:r>
            <a:r>
              <a:rPr lang="en-US" sz="2400" kern="1200" dirty="0" err="1">
                <a:solidFill>
                  <a:schemeClr val="tx1"/>
                </a:solidFill>
                <a:latin typeface="+mn-lt"/>
                <a:ea typeface="+mn-ea"/>
                <a:cs typeface="+mn-cs"/>
              </a:rPr>
              <a:t>upplevt</a:t>
            </a:r>
            <a:r>
              <a:rPr lang="en-US" sz="2400" kern="1200" dirty="0">
                <a:solidFill>
                  <a:schemeClr val="tx1"/>
                </a:solidFill>
                <a:latin typeface="+mn-lt"/>
                <a:ea typeface="+mn-ea"/>
                <a:cs typeface="+mn-cs"/>
              </a:rPr>
              <a:t> </a:t>
            </a:r>
            <a:r>
              <a:rPr lang="en-US" sz="2400" kern="1200" dirty="0" err="1">
                <a:solidFill>
                  <a:schemeClr val="tx1"/>
                </a:solidFill>
                <a:latin typeface="+mn-lt"/>
                <a:ea typeface="+mn-ea"/>
                <a:cs typeface="+mn-cs"/>
              </a:rPr>
              <a:t>fattigdom</a:t>
            </a:r>
            <a:r>
              <a:rPr lang="en-US" sz="2400" kern="1200" dirty="0">
                <a:solidFill>
                  <a:schemeClr val="tx1"/>
                </a:solidFill>
                <a:latin typeface="+mn-lt"/>
                <a:ea typeface="+mn-ea"/>
                <a:cs typeface="+mn-cs"/>
              </a:rPr>
              <a:t> under de </a:t>
            </a:r>
            <a:r>
              <a:rPr lang="en-US" sz="2400" kern="1200" dirty="0" err="1">
                <a:solidFill>
                  <a:schemeClr val="tx1"/>
                </a:solidFill>
                <a:latin typeface="+mn-lt"/>
                <a:ea typeface="+mn-ea"/>
                <a:cs typeface="+mn-cs"/>
              </a:rPr>
              <a:t>senaste</a:t>
            </a:r>
            <a:r>
              <a:rPr lang="en-US" sz="2400" kern="1200" dirty="0">
                <a:solidFill>
                  <a:schemeClr val="tx1"/>
                </a:solidFill>
                <a:latin typeface="+mn-lt"/>
                <a:ea typeface="+mn-ea"/>
                <a:cs typeface="+mn-cs"/>
              </a:rPr>
              <a:t> </a:t>
            </a:r>
            <a:r>
              <a:rPr lang="en-US" sz="2400" kern="1200" dirty="0" err="1">
                <a:solidFill>
                  <a:schemeClr val="tx1"/>
                </a:solidFill>
                <a:latin typeface="+mn-lt"/>
                <a:ea typeface="+mn-ea"/>
                <a:cs typeface="+mn-cs"/>
              </a:rPr>
              <a:t>fyra</a:t>
            </a:r>
            <a:r>
              <a:rPr lang="en-US" sz="2400" kern="1200" dirty="0">
                <a:solidFill>
                  <a:schemeClr val="tx1"/>
                </a:solidFill>
                <a:latin typeface="+mn-lt"/>
                <a:ea typeface="+mn-ea"/>
                <a:cs typeface="+mn-cs"/>
              </a:rPr>
              <a:t> </a:t>
            </a:r>
            <a:r>
              <a:rPr lang="en-US" sz="2400" kern="1200" dirty="0" err="1">
                <a:solidFill>
                  <a:schemeClr val="tx1"/>
                </a:solidFill>
                <a:latin typeface="+mn-lt"/>
                <a:ea typeface="+mn-ea"/>
                <a:cs typeface="+mn-cs"/>
              </a:rPr>
              <a:t>åren</a:t>
            </a:r>
            <a:r>
              <a:rPr lang="en-US" sz="2400" kern="1200" dirty="0">
                <a:solidFill>
                  <a:schemeClr val="tx1"/>
                </a:solidFill>
                <a:latin typeface="+mn-lt"/>
                <a:ea typeface="+mn-ea"/>
                <a:cs typeface="+mn-cs"/>
              </a:rPr>
              <a:t>?</a:t>
            </a:r>
          </a:p>
          <a:p>
            <a:pPr marL="342900" indent="-342900">
              <a:buFont typeface="Arial" panose="020B0604020202020204" pitchFamily="34" charset="0"/>
              <a:buChar char="•"/>
            </a:pPr>
            <a:r>
              <a:rPr lang="en-US" dirty="0" err="1">
                <a:solidFill>
                  <a:schemeClr val="tx1"/>
                </a:solidFill>
              </a:rPr>
              <a:t>Vad</a:t>
            </a:r>
            <a:r>
              <a:rPr lang="en-US" dirty="0">
                <a:solidFill>
                  <a:schemeClr val="tx1"/>
                </a:solidFill>
              </a:rPr>
              <a:t> har </a:t>
            </a:r>
            <a:r>
              <a:rPr lang="en-US" dirty="0" err="1">
                <a:solidFill>
                  <a:schemeClr val="tx1"/>
                </a:solidFill>
              </a:rPr>
              <a:t>äventyrats</a:t>
            </a:r>
            <a:r>
              <a:rPr lang="en-US" dirty="0">
                <a:solidFill>
                  <a:schemeClr val="tx1"/>
                </a:solidFill>
              </a:rPr>
              <a:t> </a:t>
            </a:r>
            <a:r>
              <a:rPr lang="en-US" dirty="0" err="1">
                <a:solidFill>
                  <a:schemeClr val="tx1"/>
                </a:solidFill>
              </a:rPr>
              <a:t>på</a:t>
            </a:r>
            <a:r>
              <a:rPr lang="en-US" dirty="0">
                <a:solidFill>
                  <a:schemeClr val="tx1"/>
                </a:solidFill>
              </a:rPr>
              <a:t> </a:t>
            </a:r>
            <a:r>
              <a:rPr lang="en-US" dirty="0" err="1">
                <a:solidFill>
                  <a:schemeClr val="tx1"/>
                </a:solidFill>
              </a:rPr>
              <a:t>grund</a:t>
            </a:r>
            <a:r>
              <a:rPr lang="en-US" dirty="0">
                <a:solidFill>
                  <a:schemeClr val="tx1"/>
                </a:solidFill>
              </a:rPr>
              <a:t> av </a:t>
            </a:r>
            <a:r>
              <a:rPr lang="en-US" dirty="0" err="1">
                <a:solidFill>
                  <a:schemeClr val="tx1"/>
                </a:solidFill>
              </a:rPr>
              <a:t>fattigdomen</a:t>
            </a:r>
            <a:r>
              <a:rPr lang="en-US" dirty="0">
                <a:solidFill>
                  <a:schemeClr val="tx1"/>
                </a:solidFill>
              </a:rPr>
              <a:t>?</a:t>
            </a:r>
            <a:endParaRPr lang="en-US" sz="2400" kern="1200" dirty="0">
              <a:solidFill>
                <a:schemeClr val="tx1"/>
              </a:solidFill>
              <a:latin typeface="+mn-lt"/>
              <a:ea typeface="+mn-ea"/>
              <a:cs typeface="+mn-cs"/>
            </a:endParaRPr>
          </a:p>
        </p:txBody>
      </p:sp>
    </p:spTree>
    <p:extLst>
      <p:ext uri="{BB962C8B-B14F-4D97-AF65-F5344CB8AC3E}">
        <p14:creationId xmlns:p14="http://schemas.microsoft.com/office/powerpoint/2010/main" val="1816223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Freeform: Shape 60">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Platshållare för innehåll 2">
            <a:extLst>
              <a:ext uri="{FF2B5EF4-FFF2-40B4-BE49-F238E27FC236}">
                <a16:creationId xmlns:a16="http://schemas.microsoft.com/office/drawing/2014/main" xmlns="" id="{00525BDF-45C4-418A-9056-A3E2D0DC0224}"/>
              </a:ext>
            </a:extLst>
          </p:cNvPr>
          <p:cNvSpPr>
            <a:spLocks noGrp="1"/>
          </p:cNvSpPr>
          <p:nvPr>
            <p:ph idx="1"/>
          </p:nvPr>
        </p:nvSpPr>
        <p:spPr>
          <a:xfrm>
            <a:off x="484096" y="586154"/>
            <a:ext cx="4381009" cy="5776875"/>
          </a:xfrm>
        </p:spPr>
        <p:txBody>
          <a:bodyPr>
            <a:normAutofit/>
          </a:bodyPr>
          <a:lstStyle/>
          <a:p>
            <a:r>
              <a:rPr lang="sv-FI" sz="2600" dirty="0">
                <a:solidFill>
                  <a:schemeClr val="bg1"/>
                </a:solidFill>
              </a:rPr>
              <a:t>Mer än dubbelt fler kvinnor än män har upplevt fattigdom</a:t>
            </a:r>
          </a:p>
          <a:p>
            <a:r>
              <a:rPr lang="sv-FI" sz="2600" dirty="0">
                <a:solidFill>
                  <a:schemeClr val="bg1"/>
                </a:solidFill>
              </a:rPr>
              <a:t>Flickor och kvinnor med funktionsnedsättning utsätts för flerfaldig diskriminering</a:t>
            </a:r>
          </a:p>
          <a:p>
            <a:r>
              <a:rPr lang="sv-FI" sz="2600" dirty="0">
                <a:solidFill>
                  <a:schemeClr val="bg1"/>
                </a:solidFill>
              </a:rPr>
              <a:t>Viktigt att identifiera vilka områden som särskilt missgynnar kvinnor</a:t>
            </a:r>
          </a:p>
          <a:p>
            <a:endParaRPr lang="sv-FI" sz="3200" dirty="0">
              <a:solidFill>
                <a:schemeClr val="bg1"/>
              </a:solidFill>
            </a:endParaRPr>
          </a:p>
          <a:p>
            <a:endParaRPr lang="sv-FI" sz="3200" dirty="0">
              <a:solidFill>
                <a:schemeClr val="bg1"/>
              </a:solidFill>
            </a:endParaRPr>
          </a:p>
        </p:txBody>
      </p:sp>
      <p:graphicFrame>
        <p:nvGraphicFramePr>
          <p:cNvPr id="9" name="Diagram 8">
            <a:extLst>
              <a:ext uri="{FF2B5EF4-FFF2-40B4-BE49-F238E27FC236}">
                <a16:creationId xmlns:a16="http://schemas.microsoft.com/office/drawing/2014/main" xmlns="" id="{21F7A6D7-C01B-4CF8-8CA9-DBA801F634BE}"/>
              </a:ext>
            </a:extLst>
          </p:cNvPr>
          <p:cNvGraphicFramePr/>
          <p:nvPr>
            <p:extLst>
              <p:ext uri="{D42A27DB-BD31-4B8C-83A1-F6EECF244321}">
                <p14:modId xmlns:p14="http://schemas.microsoft.com/office/powerpoint/2010/main" val="1092815753"/>
              </p:ext>
            </p:extLst>
          </p:nvPr>
        </p:nvGraphicFramePr>
        <p:xfrm>
          <a:off x="5435600" y="1371600"/>
          <a:ext cx="6272304" cy="47590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8559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xmlns="" id="{8129CE73-3B47-4484-AF70-B9F0EB2CB1F8}"/>
              </a:ext>
            </a:extLst>
          </p:cNvPr>
          <p:cNvGraphicFramePr/>
          <p:nvPr>
            <p:extLst>
              <p:ext uri="{D42A27DB-BD31-4B8C-83A1-F6EECF244321}">
                <p14:modId xmlns:p14="http://schemas.microsoft.com/office/powerpoint/2010/main" val="123562007"/>
              </p:ext>
            </p:extLst>
          </p:nvPr>
        </p:nvGraphicFramePr>
        <p:xfrm>
          <a:off x="1056640" y="415752"/>
          <a:ext cx="10454640" cy="6026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9794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7">
            <a:extLst>
              <a:ext uri="{FF2B5EF4-FFF2-40B4-BE49-F238E27FC236}">
                <a16:creationId xmlns:a16="http://schemas.microsoft.com/office/drawing/2014/main" xmlns=""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xmlns="" id="{D143704B-FDA4-44C0-9308-1B2372E3E210}"/>
              </a:ext>
            </a:extLst>
          </p:cNvPr>
          <p:cNvSpPr>
            <a:spLocks noGrp="1"/>
          </p:cNvSpPr>
          <p:nvPr>
            <p:ph type="title"/>
          </p:nvPr>
        </p:nvSpPr>
        <p:spPr>
          <a:xfrm>
            <a:off x="808638" y="386930"/>
            <a:ext cx="9236700" cy="1188950"/>
          </a:xfrm>
        </p:spPr>
        <p:txBody>
          <a:bodyPr anchor="b">
            <a:normAutofit/>
          </a:bodyPr>
          <a:lstStyle/>
          <a:p>
            <a:r>
              <a:rPr lang="sv-FI" sz="5400" dirty="0"/>
              <a:t>Psykisk ohälsa</a:t>
            </a:r>
            <a:endParaRPr lang="en-GB" sz="5400" dirty="0"/>
          </a:p>
        </p:txBody>
      </p:sp>
      <p:grpSp>
        <p:nvGrpSpPr>
          <p:cNvPr id="46" name="Group 9">
            <a:extLst>
              <a:ext uri="{FF2B5EF4-FFF2-40B4-BE49-F238E27FC236}">
                <a16:creationId xmlns:a16="http://schemas.microsoft.com/office/drawing/2014/main" xmlns=""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xmlns=""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11">
              <a:extLst>
                <a:ext uri="{FF2B5EF4-FFF2-40B4-BE49-F238E27FC236}">
                  <a16:creationId xmlns:a16="http://schemas.microsoft.com/office/drawing/2014/main" xmlns=""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xmlns=""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xmlns="" id="{5C90065A-E79A-4457-9C89-6EADE34F905A}"/>
              </a:ext>
            </a:extLst>
          </p:cNvPr>
          <p:cNvSpPr>
            <a:spLocks noGrp="1"/>
          </p:cNvSpPr>
          <p:nvPr>
            <p:ph idx="1"/>
          </p:nvPr>
        </p:nvSpPr>
        <p:spPr>
          <a:xfrm>
            <a:off x="793660" y="2599509"/>
            <a:ext cx="10143668" cy="3435531"/>
          </a:xfrm>
        </p:spPr>
        <p:txBody>
          <a:bodyPr anchor="ctr">
            <a:normAutofit/>
          </a:bodyPr>
          <a:lstStyle/>
          <a:p>
            <a:pPr marL="0" indent="0">
              <a:buNone/>
            </a:pPr>
            <a:endParaRPr lang="sv-FI" sz="2400" dirty="0"/>
          </a:p>
          <a:p>
            <a:r>
              <a:rPr lang="sv-FI" sz="2400" dirty="0"/>
              <a:t>Litet uppmärksamhet för psykisk ohälsa i rapporteringen på fastlandet</a:t>
            </a:r>
          </a:p>
          <a:p>
            <a:r>
              <a:rPr lang="sv-FI" sz="2400" dirty="0"/>
              <a:t>Psykisk ohälsa lades till som ett svarsalternativ till frågan om Typ av funktionsnedsättning</a:t>
            </a:r>
          </a:p>
          <a:p>
            <a:endParaRPr lang="sv-FI" sz="2400" dirty="0"/>
          </a:p>
        </p:txBody>
      </p:sp>
    </p:spTree>
    <p:extLst>
      <p:ext uri="{BB962C8B-B14F-4D97-AF65-F5344CB8AC3E}">
        <p14:creationId xmlns:p14="http://schemas.microsoft.com/office/powerpoint/2010/main" val="937435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Freeform: Shape 60">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Platshållare för innehåll 2">
            <a:extLst>
              <a:ext uri="{FF2B5EF4-FFF2-40B4-BE49-F238E27FC236}">
                <a16:creationId xmlns:a16="http://schemas.microsoft.com/office/drawing/2014/main" xmlns="" id="{00525BDF-45C4-418A-9056-A3E2D0DC0224}"/>
              </a:ext>
            </a:extLst>
          </p:cNvPr>
          <p:cNvSpPr>
            <a:spLocks noGrp="1"/>
          </p:cNvSpPr>
          <p:nvPr>
            <p:ph idx="1"/>
          </p:nvPr>
        </p:nvSpPr>
        <p:spPr>
          <a:xfrm>
            <a:off x="432528" y="610200"/>
            <a:ext cx="4484144" cy="5776875"/>
          </a:xfrm>
        </p:spPr>
        <p:txBody>
          <a:bodyPr>
            <a:normAutofit lnSpcReduction="10000"/>
          </a:bodyPr>
          <a:lstStyle/>
          <a:p>
            <a:r>
              <a:rPr lang="sv-FI" sz="2400" dirty="0">
                <a:solidFill>
                  <a:schemeClr val="bg1"/>
                </a:solidFill>
              </a:rPr>
              <a:t>29 kvinnor och endast 2 män uppgav att de lider av psykisk ohälsa</a:t>
            </a:r>
          </a:p>
          <a:p>
            <a:r>
              <a:rPr lang="sv-FI" sz="2400" dirty="0">
                <a:solidFill>
                  <a:schemeClr val="bg1"/>
                </a:solidFill>
              </a:rPr>
              <a:t>Behovet av stöd för den psykiska hälsan bland män större än så</a:t>
            </a:r>
          </a:p>
          <a:p>
            <a:r>
              <a:rPr lang="sv-FI" sz="2400" dirty="0">
                <a:solidFill>
                  <a:schemeClr val="bg1"/>
                </a:solidFill>
              </a:rPr>
              <a:t>Samtalsterapi</a:t>
            </a:r>
          </a:p>
          <a:p>
            <a:r>
              <a:rPr lang="sv-FI" sz="2400" dirty="0">
                <a:solidFill>
                  <a:schemeClr val="bg1"/>
                </a:solidFill>
              </a:rPr>
              <a:t>Regelbunden kontakt med mottagningar</a:t>
            </a:r>
          </a:p>
          <a:p>
            <a:r>
              <a:rPr lang="sv-FI" sz="2400" dirty="0">
                <a:solidFill>
                  <a:schemeClr val="bg1"/>
                </a:solidFill>
              </a:rPr>
              <a:t>Medicinering för ångest och depression</a:t>
            </a:r>
          </a:p>
          <a:p>
            <a:r>
              <a:rPr lang="sv-FI" sz="2400" dirty="0">
                <a:solidFill>
                  <a:schemeClr val="bg1"/>
                </a:solidFill>
              </a:rPr>
              <a:t>Stöd för att komma ut i samhället</a:t>
            </a:r>
          </a:p>
          <a:p>
            <a:r>
              <a:rPr lang="sv-FI" sz="2400" dirty="0">
                <a:solidFill>
                  <a:schemeClr val="bg1"/>
                </a:solidFill>
              </a:rPr>
              <a:t>Svårt att hitta rätt sorts hjälp</a:t>
            </a:r>
          </a:p>
          <a:p>
            <a:r>
              <a:rPr lang="sv-FI" sz="2400" dirty="0">
                <a:solidFill>
                  <a:schemeClr val="bg1"/>
                </a:solidFill>
              </a:rPr>
              <a:t>Krånglig och utdragen byråkrati</a:t>
            </a:r>
          </a:p>
          <a:p>
            <a:r>
              <a:rPr lang="sv-FI" sz="2400" dirty="0">
                <a:solidFill>
                  <a:schemeClr val="bg1"/>
                </a:solidFill>
              </a:rPr>
              <a:t>Brist på resurser</a:t>
            </a:r>
          </a:p>
          <a:p>
            <a:endParaRPr lang="sv-FI" sz="2400" dirty="0">
              <a:solidFill>
                <a:schemeClr val="bg1"/>
              </a:solidFill>
            </a:endParaRPr>
          </a:p>
          <a:p>
            <a:endParaRPr lang="sv-FI" dirty="0">
              <a:solidFill>
                <a:schemeClr val="bg1"/>
              </a:solidFill>
            </a:endParaRPr>
          </a:p>
          <a:p>
            <a:endParaRPr lang="sv-FI" dirty="0">
              <a:solidFill>
                <a:schemeClr val="bg1"/>
              </a:solidFill>
            </a:endParaRPr>
          </a:p>
          <a:p>
            <a:endParaRPr lang="sv-FI" sz="3200" dirty="0">
              <a:solidFill>
                <a:schemeClr val="bg1"/>
              </a:solidFill>
            </a:endParaRPr>
          </a:p>
          <a:p>
            <a:endParaRPr lang="sv-FI" sz="3200" dirty="0">
              <a:solidFill>
                <a:schemeClr val="bg1"/>
              </a:solidFill>
            </a:endParaRPr>
          </a:p>
          <a:p>
            <a:endParaRPr lang="sv-FI" sz="3200" dirty="0">
              <a:solidFill>
                <a:schemeClr val="bg1"/>
              </a:solidFill>
            </a:endParaRPr>
          </a:p>
        </p:txBody>
      </p:sp>
      <p:graphicFrame>
        <p:nvGraphicFramePr>
          <p:cNvPr id="2" name="Diagram 1">
            <a:extLst>
              <a:ext uri="{FF2B5EF4-FFF2-40B4-BE49-F238E27FC236}">
                <a16:creationId xmlns:a16="http://schemas.microsoft.com/office/drawing/2014/main" xmlns="" id="{6EDD0056-0DBC-4162-BF86-E8EE041E9A4D}"/>
              </a:ext>
            </a:extLst>
          </p:cNvPr>
          <p:cNvGraphicFramePr/>
          <p:nvPr>
            <p:extLst>
              <p:ext uri="{D42A27DB-BD31-4B8C-83A1-F6EECF244321}">
                <p14:modId xmlns:p14="http://schemas.microsoft.com/office/powerpoint/2010/main" val="815544544"/>
              </p:ext>
            </p:extLst>
          </p:nvPr>
        </p:nvGraphicFramePr>
        <p:xfrm>
          <a:off x="5449344" y="939671"/>
          <a:ext cx="5953760" cy="50698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48760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E5B37F54-58EA-457A-9690-44EF90845D7B}"/>
              </a:ext>
            </a:extLst>
          </p:cNvPr>
          <p:cNvSpPr>
            <a:spLocks noGrp="1"/>
          </p:cNvSpPr>
          <p:nvPr>
            <p:ph type="title"/>
          </p:nvPr>
        </p:nvSpPr>
        <p:spPr/>
        <p:txBody>
          <a:bodyPr/>
          <a:lstStyle/>
          <a:p>
            <a:r>
              <a:rPr lang="sv-FI" dirty="0"/>
              <a:t>Hur har </a:t>
            </a:r>
            <a:r>
              <a:rPr lang="sv-FI" dirty="0" err="1"/>
              <a:t>coronasituationen</a:t>
            </a:r>
            <a:r>
              <a:rPr lang="sv-FI" dirty="0"/>
              <a:t> påverkat livet?</a:t>
            </a:r>
            <a:endParaRPr lang="en-GB" dirty="0"/>
          </a:p>
        </p:txBody>
      </p:sp>
      <p:sp>
        <p:nvSpPr>
          <p:cNvPr id="3" name="Platshållare för innehåll 2">
            <a:extLst>
              <a:ext uri="{FF2B5EF4-FFF2-40B4-BE49-F238E27FC236}">
                <a16:creationId xmlns:a16="http://schemas.microsoft.com/office/drawing/2014/main" xmlns="" id="{E0461A75-266C-45B5-A6D7-B3BBAB571B0D}"/>
              </a:ext>
            </a:extLst>
          </p:cNvPr>
          <p:cNvSpPr>
            <a:spLocks noGrp="1"/>
          </p:cNvSpPr>
          <p:nvPr>
            <p:ph idx="1"/>
          </p:nvPr>
        </p:nvSpPr>
        <p:spPr/>
        <p:txBody>
          <a:bodyPr/>
          <a:lstStyle/>
          <a:p>
            <a:r>
              <a:rPr lang="en-GB" dirty="0" err="1"/>
              <a:t>Fysiskt</a:t>
            </a:r>
            <a:r>
              <a:rPr lang="en-GB" dirty="0"/>
              <a:t> </a:t>
            </a:r>
            <a:r>
              <a:rPr lang="en-GB" dirty="0" err="1"/>
              <a:t>lidande</a:t>
            </a:r>
            <a:r>
              <a:rPr lang="en-GB" dirty="0"/>
              <a:t> </a:t>
            </a:r>
            <a:r>
              <a:rPr lang="en-GB" dirty="0" err="1"/>
              <a:t>och</a:t>
            </a:r>
            <a:r>
              <a:rPr lang="en-GB" dirty="0"/>
              <a:t> </a:t>
            </a:r>
            <a:r>
              <a:rPr lang="en-GB" dirty="0" err="1"/>
              <a:t>värk</a:t>
            </a:r>
            <a:endParaRPr lang="en-GB" dirty="0"/>
          </a:p>
          <a:p>
            <a:r>
              <a:rPr lang="en-GB" dirty="0" err="1"/>
              <a:t>Rädsla</a:t>
            </a:r>
            <a:r>
              <a:rPr lang="en-GB" dirty="0"/>
              <a:t>, </a:t>
            </a:r>
            <a:r>
              <a:rPr lang="en-GB" dirty="0" err="1"/>
              <a:t>oro</a:t>
            </a:r>
            <a:r>
              <a:rPr lang="en-GB" dirty="0"/>
              <a:t> </a:t>
            </a:r>
            <a:r>
              <a:rPr lang="en-GB" dirty="0" err="1"/>
              <a:t>och</a:t>
            </a:r>
            <a:r>
              <a:rPr lang="en-GB" dirty="0"/>
              <a:t> </a:t>
            </a:r>
            <a:r>
              <a:rPr lang="en-GB" dirty="0" err="1"/>
              <a:t>ångest</a:t>
            </a:r>
            <a:endParaRPr lang="en-GB" dirty="0"/>
          </a:p>
          <a:p>
            <a:r>
              <a:rPr lang="en-GB" dirty="0" err="1"/>
              <a:t>Avsaknad</a:t>
            </a:r>
            <a:r>
              <a:rPr lang="en-GB" dirty="0"/>
              <a:t> </a:t>
            </a:r>
            <a:r>
              <a:rPr lang="en-GB" dirty="0" err="1"/>
              <a:t>av</a:t>
            </a:r>
            <a:r>
              <a:rPr lang="en-GB" dirty="0"/>
              <a:t> </a:t>
            </a:r>
            <a:r>
              <a:rPr lang="en-GB" dirty="0" err="1"/>
              <a:t>rutiner</a:t>
            </a:r>
            <a:endParaRPr lang="en-GB" dirty="0"/>
          </a:p>
          <a:p>
            <a:r>
              <a:rPr lang="en-GB" dirty="0" err="1"/>
              <a:t>Isolering</a:t>
            </a:r>
            <a:r>
              <a:rPr lang="en-GB" dirty="0"/>
              <a:t> </a:t>
            </a:r>
            <a:r>
              <a:rPr lang="en-GB" dirty="0" err="1"/>
              <a:t>och</a:t>
            </a:r>
            <a:r>
              <a:rPr lang="en-GB" dirty="0"/>
              <a:t> </a:t>
            </a:r>
            <a:r>
              <a:rPr lang="en-GB" dirty="0" err="1"/>
              <a:t>ensamhet</a:t>
            </a:r>
            <a:endParaRPr lang="en-GB" dirty="0"/>
          </a:p>
          <a:p>
            <a:r>
              <a:rPr lang="en-GB" dirty="0" err="1"/>
              <a:t>Avsaknad</a:t>
            </a:r>
            <a:r>
              <a:rPr lang="en-GB" dirty="0"/>
              <a:t> </a:t>
            </a:r>
            <a:r>
              <a:rPr lang="en-GB" dirty="0" err="1"/>
              <a:t>av</a:t>
            </a:r>
            <a:r>
              <a:rPr lang="en-GB" dirty="0"/>
              <a:t> </a:t>
            </a:r>
            <a:r>
              <a:rPr lang="en-GB" dirty="0" err="1"/>
              <a:t>socialt</a:t>
            </a:r>
            <a:r>
              <a:rPr lang="sv-FI" dirty="0"/>
              <a:t> umgänge</a:t>
            </a:r>
          </a:p>
          <a:p>
            <a:r>
              <a:rPr lang="sv-FI" dirty="0"/>
              <a:t>Inställda fritidsaktiviteter</a:t>
            </a:r>
            <a:endParaRPr lang="en-GB" dirty="0"/>
          </a:p>
          <a:p>
            <a:endParaRPr lang="en-GB" dirty="0"/>
          </a:p>
        </p:txBody>
      </p:sp>
    </p:spTree>
    <p:extLst>
      <p:ext uri="{BB962C8B-B14F-4D97-AF65-F5344CB8AC3E}">
        <p14:creationId xmlns:p14="http://schemas.microsoft.com/office/powerpoint/2010/main" val="1157891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xmlns="" id="{53F9C315-ACBC-481B-A6A3-5B163F48E17D}"/>
              </a:ext>
            </a:extLst>
          </p:cNvPr>
          <p:cNvSpPr>
            <a:spLocks noGrp="1"/>
          </p:cNvSpPr>
          <p:nvPr>
            <p:ph type="title"/>
          </p:nvPr>
        </p:nvSpPr>
        <p:spPr>
          <a:xfrm>
            <a:off x="643467" y="283230"/>
            <a:ext cx="10905066" cy="1135737"/>
          </a:xfrm>
        </p:spPr>
        <p:txBody>
          <a:bodyPr>
            <a:normAutofit/>
          </a:bodyPr>
          <a:lstStyle/>
          <a:p>
            <a:r>
              <a:rPr lang="sv-FI" sz="3600"/>
              <a:t>Funktionsrättskonventionens allmänna principer</a:t>
            </a:r>
            <a:endParaRPr lang="en-GB" sz="3600" dirty="0"/>
          </a:p>
        </p:txBody>
      </p:sp>
      <p:sp>
        <p:nvSpPr>
          <p:cNvPr id="3" name="Platshållare för innehåll 2">
            <a:extLst>
              <a:ext uri="{FF2B5EF4-FFF2-40B4-BE49-F238E27FC236}">
                <a16:creationId xmlns:a16="http://schemas.microsoft.com/office/drawing/2014/main" xmlns="" id="{D34865C2-3FAB-4151-A20D-081005C0F558}"/>
              </a:ext>
            </a:extLst>
          </p:cNvPr>
          <p:cNvSpPr>
            <a:spLocks noGrp="1"/>
          </p:cNvSpPr>
          <p:nvPr>
            <p:ph idx="1"/>
          </p:nvPr>
        </p:nvSpPr>
        <p:spPr>
          <a:xfrm>
            <a:off x="643467" y="1782981"/>
            <a:ext cx="10905066" cy="4393982"/>
          </a:xfrm>
        </p:spPr>
        <p:txBody>
          <a:bodyPr>
            <a:normAutofit/>
          </a:bodyPr>
          <a:lstStyle/>
          <a:p>
            <a:pPr marL="342900" lvl="0" indent="-342900">
              <a:buFont typeface="+mj-lt"/>
              <a:buAutoNum type="alphaLcParenR"/>
            </a:pPr>
            <a:r>
              <a:rPr lang="sv-FI" sz="2000" dirty="0">
                <a:effectLst/>
                <a:latin typeface="Calibri" panose="020F0502020204030204" pitchFamily="34" charset="0"/>
                <a:ea typeface="Calibri" panose="020F0502020204030204" pitchFamily="34" charset="0"/>
                <a:cs typeface="Arial" panose="020B0604020202020204" pitchFamily="34" charset="0"/>
              </a:rPr>
              <a:t>Respekt för inneboende värde, individuellt självbestämmande, innefattande frihet att göra egna val samt enskilda personers oberoende</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lphaLcParenR"/>
            </a:pPr>
            <a:r>
              <a:rPr lang="sv-FI" sz="2000" dirty="0">
                <a:effectLst/>
                <a:latin typeface="Calibri" panose="020F0502020204030204" pitchFamily="34" charset="0"/>
                <a:ea typeface="Calibri" panose="020F0502020204030204" pitchFamily="34" charset="0"/>
                <a:cs typeface="Arial" panose="020B0604020202020204" pitchFamily="34" charset="0"/>
              </a:rPr>
              <a:t>Icke-diskriminering</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lphaLcParenR"/>
            </a:pPr>
            <a:r>
              <a:rPr lang="sv-FI" sz="2000" dirty="0">
                <a:effectLst/>
                <a:latin typeface="Calibri" panose="020F0502020204030204" pitchFamily="34" charset="0"/>
                <a:ea typeface="Calibri" panose="020F0502020204030204" pitchFamily="34" charset="0"/>
                <a:cs typeface="Arial" panose="020B0604020202020204" pitchFamily="34" charset="0"/>
              </a:rPr>
              <a:t>Fullständigt och faktiskt deltagande och inkludering i samhället</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lphaLcParenR"/>
            </a:pPr>
            <a:r>
              <a:rPr lang="sv-FI" sz="2000" dirty="0">
                <a:effectLst/>
                <a:latin typeface="Calibri" panose="020F0502020204030204" pitchFamily="34" charset="0"/>
                <a:ea typeface="Calibri" panose="020F0502020204030204" pitchFamily="34" charset="0"/>
                <a:cs typeface="Arial" panose="020B0604020202020204" pitchFamily="34" charset="0"/>
              </a:rPr>
              <a:t>Respekt för olikheter och accepterande av personer med funktionsnedsättning som en del av den mänskliga mångfalden och mänskligheten</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lphaLcParenR"/>
            </a:pPr>
            <a:r>
              <a:rPr lang="sv-FI" sz="2000" dirty="0">
                <a:effectLst/>
                <a:latin typeface="Calibri" panose="020F0502020204030204" pitchFamily="34" charset="0"/>
                <a:ea typeface="Calibri" panose="020F0502020204030204" pitchFamily="34" charset="0"/>
                <a:cs typeface="Arial" panose="020B0604020202020204" pitchFamily="34" charset="0"/>
              </a:rPr>
              <a:t>Lika möjligheter</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lphaLcParenR"/>
            </a:pPr>
            <a:r>
              <a:rPr lang="sv-FI" sz="2000" dirty="0">
                <a:effectLst/>
                <a:latin typeface="Calibri" panose="020F0502020204030204" pitchFamily="34" charset="0"/>
                <a:ea typeface="Calibri" panose="020F0502020204030204" pitchFamily="34" charset="0"/>
                <a:cs typeface="Arial" panose="020B0604020202020204" pitchFamily="34" charset="0"/>
              </a:rPr>
              <a:t>Tillgänglighet</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lphaLcParenR"/>
            </a:pPr>
            <a:r>
              <a:rPr lang="sv-FI" sz="2000" dirty="0">
                <a:effectLst/>
                <a:latin typeface="Calibri" panose="020F0502020204030204" pitchFamily="34" charset="0"/>
                <a:ea typeface="Calibri" panose="020F0502020204030204" pitchFamily="34" charset="0"/>
                <a:cs typeface="Arial" panose="020B0604020202020204" pitchFamily="34" charset="0"/>
              </a:rPr>
              <a:t>Jämställdhet mellan kvinnor och män</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800"/>
              </a:spcAft>
              <a:buFont typeface="+mj-lt"/>
              <a:buAutoNum type="alphaLcParenR"/>
            </a:pPr>
            <a:r>
              <a:rPr lang="sv-FI" sz="2000" dirty="0">
                <a:effectLst/>
                <a:latin typeface="Calibri" panose="020F0502020204030204" pitchFamily="34" charset="0"/>
                <a:ea typeface="Calibri" panose="020F0502020204030204" pitchFamily="34" charset="0"/>
                <a:cs typeface="Arial" panose="020B0604020202020204" pitchFamily="34" charset="0"/>
              </a:rPr>
              <a:t>Respekt för utvecklingsmöjligheterna hos barn med funktionsnedsättning och respekt för deras rätt att bevara sin identitet</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endParaRPr lang="en-GB" sz="2000" dirty="0"/>
          </a:p>
        </p:txBody>
      </p:sp>
      <p:sp>
        <p:nvSpPr>
          <p:cNvPr id="18"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66588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4" name="Group 33">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315292" y="0"/>
            <a:ext cx="2436813" cy="6858001"/>
            <a:chOff x="1320800" y="0"/>
            <a:chExt cx="2436813" cy="6858001"/>
          </a:xfrm>
        </p:grpSpPr>
        <p:sp>
          <p:nvSpPr>
            <p:cNvPr id="35"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6"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37"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8"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9"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0"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Rubrik 1">
            <a:extLst>
              <a:ext uri="{FF2B5EF4-FFF2-40B4-BE49-F238E27FC236}">
                <a16:creationId xmlns:a16="http://schemas.microsoft.com/office/drawing/2014/main" xmlns="" id="{12C1CC40-AC07-48D6-9A00-5DFE6BB24C25}"/>
              </a:ext>
            </a:extLst>
          </p:cNvPr>
          <p:cNvSpPr>
            <a:spLocks noGrp="1"/>
          </p:cNvSpPr>
          <p:nvPr>
            <p:ph type="title"/>
          </p:nvPr>
        </p:nvSpPr>
        <p:spPr>
          <a:xfrm>
            <a:off x="535020" y="685800"/>
            <a:ext cx="2780271" cy="5105400"/>
          </a:xfrm>
        </p:spPr>
        <p:txBody>
          <a:bodyPr>
            <a:normAutofit/>
          </a:bodyPr>
          <a:lstStyle/>
          <a:p>
            <a:r>
              <a:rPr lang="sv-FI" sz="4000" dirty="0">
                <a:solidFill>
                  <a:srgbClr val="FFFFFF"/>
                </a:solidFill>
              </a:rPr>
              <a:t>Innehåll</a:t>
            </a:r>
            <a:endParaRPr lang="en-GB" sz="4000" dirty="0">
              <a:solidFill>
                <a:srgbClr val="FFFFFF"/>
              </a:solidFill>
            </a:endParaRPr>
          </a:p>
        </p:txBody>
      </p:sp>
      <p:graphicFrame>
        <p:nvGraphicFramePr>
          <p:cNvPr id="28" name="Platshållare för innehåll 2">
            <a:extLst>
              <a:ext uri="{FF2B5EF4-FFF2-40B4-BE49-F238E27FC236}">
                <a16:creationId xmlns:a16="http://schemas.microsoft.com/office/drawing/2014/main" xmlns="" id="{CE9172C9-938A-46DA-906E-DC2EF096B35A}"/>
              </a:ext>
            </a:extLst>
          </p:cNvPr>
          <p:cNvGraphicFramePr>
            <a:graphicFrameLocks noGrp="1"/>
          </p:cNvGraphicFramePr>
          <p:nvPr>
            <p:ph idx="1"/>
            <p:extLst>
              <p:ext uri="{D42A27DB-BD31-4B8C-83A1-F6EECF244321}">
                <p14:modId xmlns:p14="http://schemas.microsoft.com/office/powerpoint/2010/main" val="130773781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8842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7">
            <a:extLst>
              <a:ext uri="{FF2B5EF4-FFF2-40B4-BE49-F238E27FC236}">
                <a16:creationId xmlns:a16="http://schemas.microsoft.com/office/drawing/2014/main" xmlns=""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xmlns="" id="{D143704B-FDA4-44C0-9308-1B2372E3E210}"/>
              </a:ext>
            </a:extLst>
          </p:cNvPr>
          <p:cNvSpPr>
            <a:spLocks noGrp="1"/>
          </p:cNvSpPr>
          <p:nvPr>
            <p:ph type="title"/>
          </p:nvPr>
        </p:nvSpPr>
        <p:spPr>
          <a:xfrm>
            <a:off x="808638" y="386930"/>
            <a:ext cx="9236700" cy="1188950"/>
          </a:xfrm>
        </p:spPr>
        <p:txBody>
          <a:bodyPr anchor="b">
            <a:normAutofit/>
          </a:bodyPr>
          <a:lstStyle/>
          <a:p>
            <a:r>
              <a:rPr lang="sv-FI" sz="5400" dirty="0"/>
              <a:t>Samhällsservice</a:t>
            </a:r>
            <a:endParaRPr lang="en-GB" sz="5400" dirty="0"/>
          </a:p>
        </p:txBody>
      </p:sp>
      <p:grpSp>
        <p:nvGrpSpPr>
          <p:cNvPr id="46" name="Group 9">
            <a:extLst>
              <a:ext uri="{FF2B5EF4-FFF2-40B4-BE49-F238E27FC236}">
                <a16:creationId xmlns:a16="http://schemas.microsoft.com/office/drawing/2014/main" xmlns=""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xmlns=""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11">
              <a:extLst>
                <a:ext uri="{FF2B5EF4-FFF2-40B4-BE49-F238E27FC236}">
                  <a16:creationId xmlns:a16="http://schemas.microsoft.com/office/drawing/2014/main" xmlns=""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xmlns=""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xmlns="" id="{5C90065A-E79A-4457-9C89-6EADE34F905A}"/>
              </a:ext>
            </a:extLst>
          </p:cNvPr>
          <p:cNvSpPr>
            <a:spLocks noGrp="1"/>
          </p:cNvSpPr>
          <p:nvPr>
            <p:ph idx="1"/>
          </p:nvPr>
        </p:nvSpPr>
        <p:spPr>
          <a:xfrm>
            <a:off x="793660" y="2599509"/>
            <a:ext cx="10143668" cy="3435531"/>
          </a:xfrm>
        </p:spPr>
        <p:txBody>
          <a:bodyPr anchor="ctr">
            <a:normAutofit/>
          </a:bodyPr>
          <a:lstStyle/>
          <a:p>
            <a:r>
              <a:rPr lang="sv-FI" sz="2400" dirty="0"/>
              <a:t>Förverkligar rättigheter och friheter för personer med funktionsnedsättning</a:t>
            </a:r>
          </a:p>
          <a:p>
            <a:r>
              <a:rPr lang="sv-FI" sz="2400" dirty="0"/>
              <a:t>Möjliggör självständigt boende, rörlighet, jämlikhet, delaktighet</a:t>
            </a:r>
          </a:p>
          <a:p>
            <a:r>
              <a:rPr lang="sv-FI" sz="2400" dirty="0"/>
              <a:t>Ska kunna anpassas enligt individuella behov</a:t>
            </a:r>
          </a:p>
          <a:p>
            <a:r>
              <a:rPr lang="sv-FI" sz="2400" dirty="0"/>
              <a:t>Inkluderar personlig assistans, färdtjänst, bostadsanpassning</a:t>
            </a:r>
          </a:p>
          <a:p>
            <a:r>
              <a:rPr lang="sv-FI" sz="2400" dirty="0"/>
              <a:t>Andra stödtjänster: rehabilitering, fysioterapi, tolktjänster etc.</a:t>
            </a:r>
          </a:p>
          <a:p>
            <a:endParaRPr lang="sv-FI" sz="2400" dirty="0"/>
          </a:p>
          <a:p>
            <a:endParaRPr lang="sv-FI" sz="2400" dirty="0"/>
          </a:p>
        </p:txBody>
      </p:sp>
    </p:spTree>
    <p:extLst>
      <p:ext uri="{BB962C8B-B14F-4D97-AF65-F5344CB8AC3E}">
        <p14:creationId xmlns:p14="http://schemas.microsoft.com/office/powerpoint/2010/main" val="3949248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Freeform: Shape 60">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2" name="Platshållare för innehåll 5">
            <a:extLst>
              <a:ext uri="{FF2B5EF4-FFF2-40B4-BE49-F238E27FC236}">
                <a16:creationId xmlns:a16="http://schemas.microsoft.com/office/drawing/2014/main" xmlns="" id="{DA8E0268-4A23-4AD8-A058-E6405352F4D9}"/>
              </a:ext>
            </a:extLst>
          </p:cNvPr>
          <p:cNvGraphicFramePr>
            <a:graphicFrameLocks/>
          </p:cNvGraphicFramePr>
          <p:nvPr>
            <p:extLst>
              <p:ext uri="{D42A27DB-BD31-4B8C-83A1-F6EECF244321}">
                <p14:modId xmlns:p14="http://schemas.microsoft.com/office/powerpoint/2010/main" val="589428050"/>
              </p:ext>
            </p:extLst>
          </p:nvPr>
        </p:nvGraphicFramePr>
        <p:xfrm>
          <a:off x="4865104" y="3441699"/>
          <a:ext cx="7210781" cy="32203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Platshållare för innehåll 6">
            <a:extLst>
              <a:ext uri="{FF2B5EF4-FFF2-40B4-BE49-F238E27FC236}">
                <a16:creationId xmlns:a16="http://schemas.microsoft.com/office/drawing/2014/main" xmlns="" id="{3246C843-D751-42C2-9B25-11FADCCD90C2}"/>
              </a:ext>
            </a:extLst>
          </p:cNvPr>
          <p:cNvGraphicFramePr>
            <a:graphicFrameLocks noGrp="1"/>
          </p:cNvGraphicFramePr>
          <p:nvPr>
            <p:ph idx="1"/>
            <p:extLst>
              <p:ext uri="{D42A27DB-BD31-4B8C-83A1-F6EECF244321}">
                <p14:modId xmlns:p14="http://schemas.microsoft.com/office/powerpoint/2010/main" val="3106631505"/>
              </p:ext>
            </p:extLst>
          </p:nvPr>
        </p:nvGraphicFramePr>
        <p:xfrm>
          <a:off x="4865105" y="469900"/>
          <a:ext cx="7210780" cy="2895600"/>
        </p:xfrm>
        <a:graphic>
          <a:graphicData uri="http://schemas.openxmlformats.org/drawingml/2006/chart">
            <c:chart xmlns:c="http://schemas.openxmlformats.org/drawingml/2006/chart" xmlns:r="http://schemas.openxmlformats.org/officeDocument/2006/relationships" r:id="rId3"/>
          </a:graphicData>
        </a:graphic>
      </p:graphicFrame>
      <p:sp>
        <p:nvSpPr>
          <p:cNvPr id="11" name="Pratbubbla: oval 10">
            <a:extLst>
              <a:ext uri="{FF2B5EF4-FFF2-40B4-BE49-F238E27FC236}">
                <a16:creationId xmlns:a16="http://schemas.microsoft.com/office/drawing/2014/main" xmlns="" id="{69AAD006-DD9E-469C-B5BB-41940FDB1DDC}"/>
              </a:ext>
            </a:extLst>
          </p:cNvPr>
          <p:cNvSpPr/>
          <p:nvPr/>
        </p:nvSpPr>
        <p:spPr>
          <a:xfrm>
            <a:off x="-1" y="3131053"/>
            <a:ext cx="3313651" cy="1818451"/>
          </a:xfrm>
          <a:prstGeom prst="wedgeEllipseCallout">
            <a:avLst/>
          </a:prstGeom>
          <a:solidFill>
            <a:srgbClr val="C1C5A7"/>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sv-FI" sz="2200" dirty="0">
              <a:effectLst/>
              <a:latin typeface="Goudy Old Style" panose="02020502050305020303" pitchFamily="18" charset="0"/>
              <a:ea typeface="Calibri" panose="020F0502020204030204" pitchFamily="34" charset="0"/>
              <a:cs typeface="Arial" panose="020B0604020202020204" pitchFamily="34" charset="0"/>
            </a:endParaRPr>
          </a:p>
          <a:p>
            <a:pPr algn="ctr"/>
            <a:r>
              <a:rPr lang="sv-FI" sz="2200" dirty="0">
                <a:effectLst/>
                <a:latin typeface="Goudy Old Style" panose="02020502050305020303" pitchFamily="18" charset="0"/>
                <a:ea typeface="Calibri" panose="020F0502020204030204" pitchFamily="34" charset="0"/>
                <a:cs typeface="Arial" panose="020B0604020202020204" pitchFamily="34" charset="0"/>
              </a:rPr>
              <a:t>”I avtalet står det 15 timmar, men verkligheten är närmare 2.”</a:t>
            </a:r>
            <a:endParaRPr lang="en-GB" sz="2200" dirty="0">
              <a:effectLst/>
              <a:latin typeface="Goudy Old Style" panose="02020502050305020303" pitchFamily="18" charset="0"/>
              <a:ea typeface="Calibri" panose="020F0502020204030204" pitchFamily="34" charset="0"/>
              <a:cs typeface="Arial" panose="020B0604020202020204" pitchFamily="34" charset="0"/>
            </a:endParaRPr>
          </a:p>
          <a:p>
            <a:pPr algn="ctr"/>
            <a:endParaRPr lang="en-GB" sz="2000" dirty="0"/>
          </a:p>
        </p:txBody>
      </p:sp>
      <p:sp>
        <p:nvSpPr>
          <p:cNvPr id="2" name="Pratbubbla: oval 1">
            <a:extLst>
              <a:ext uri="{FF2B5EF4-FFF2-40B4-BE49-F238E27FC236}">
                <a16:creationId xmlns:a16="http://schemas.microsoft.com/office/drawing/2014/main" xmlns="" id="{A226D2EC-6049-4912-81C1-B1A534D68A32}"/>
              </a:ext>
            </a:extLst>
          </p:cNvPr>
          <p:cNvSpPr/>
          <p:nvPr/>
        </p:nvSpPr>
        <p:spPr>
          <a:xfrm rot="10800000" flipH="1">
            <a:off x="1847338" y="4667782"/>
            <a:ext cx="3415059" cy="1719293"/>
          </a:xfrm>
          <a:prstGeom prst="wedgeEllipseCallout">
            <a:avLst/>
          </a:prstGeom>
          <a:solidFill>
            <a:srgbClr val="E396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 name="textruta 2">
            <a:extLst>
              <a:ext uri="{FF2B5EF4-FFF2-40B4-BE49-F238E27FC236}">
                <a16:creationId xmlns:a16="http://schemas.microsoft.com/office/drawing/2014/main" xmlns="" id="{B07672A5-D68D-44E1-9F44-7AB94CE4C971}"/>
              </a:ext>
            </a:extLst>
          </p:cNvPr>
          <p:cNvSpPr txBox="1"/>
          <p:nvPr/>
        </p:nvSpPr>
        <p:spPr>
          <a:xfrm>
            <a:off x="2288461" y="4826657"/>
            <a:ext cx="2688488" cy="1754326"/>
          </a:xfrm>
          <a:prstGeom prst="rect">
            <a:avLst/>
          </a:prstGeom>
          <a:noFill/>
        </p:spPr>
        <p:txBody>
          <a:bodyPr wrap="square" rtlCol="0">
            <a:spAutoFit/>
          </a:bodyPr>
          <a:lstStyle/>
          <a:p>
            <a:pPr algn="ctr"/>
            <a:r>
              <a:rPr lang="sv-FI" sz="2200" dirty="0">
                <a:effectLst/>
                <a:latin typeface="Goudy Old Style" panose="02020502050305020303" pitchFamily="18" charset="0"/>
                <a:ea typeface="Calibri" panose="020F0502020204030204" pitchFamily="34" charset="0"/>
                <a:cs typeface="Arial" panose="020B0604020202020204" pitchFamily="34" charset="0"/>
              </a:rPr>
              <a:t>”Saknas assistenttimmar i skolan, har assistent 3 h av 26.”</a:t>
            </a:r>
            <a:endParaRPr lang="en-GB" sz="2200" dirty="0">
              <a:effectLst/>
              <a:latin typeface="Goudy Old Style" panose="02020502050305020303" pitchFamily="18" charset="0"/>
              <a:ea typeface="Calibri" panose="020F0502020204030204" pitchFamily="34" charset="0"/>
              <a:cs typeface="Arial" panose="020B0604020202020204" pitchFamily="34" charset="0"/>
            </a:endParaRPr>
          </a:p>
          <a:p>
            <a:pPr algn="ctr"/>
            <a:endParaRPr lang="en-GB" sz="2000" dirty="0"/>
          </a:p>
        </p:txBody>
      </p:sp>
      <p:sp>
        <p:nvSpPr>
          <p:cNvPr id="14" name="Platshållare för innehåll 2">
            <a:extLst>
              <a:ext uri="{FF2B5EF4-FFF2-40B4-BE49-F238E27FC236}">
                <a16:creationId xmlns:a16="http://schemas.microsoft.com/office/drawing/2014/main" xmlns="" id="{D7A3FEA7-6D24-414D-954C-8A67DAA835A1}"/>
              </a:ext>
            </a:extLst>
          </p:cNvPr>
          <p:cNvSpPr txBox="1">
            <a:spLocks/>
          </p:cNvSpPr>
          <p:nvPr/>
        </p:nvSpPr>
        <p:spPr>
          <a:xfrm>
            <a:off x="484095" y="680998"/>
            <a:ext cx="4113071" cy="57768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FI" sz="2400" dirty="0">
                <a:solidFill>
                  <a:schemeClr val="bg1"/>
                </a:solidFill>
              </a:rPr>
              <a:t>Många är nöjda – men missnöje finns också och utveckling behövs </a:t>
            </a:r>
          </a:p>
          <a:p>
            <a:r>
              <a:rPr lang="sv-FI" sz="2400" dirty="0">
                <a:solidFill>
                  <a:schemeClr val="bg1"/>
                </a:solidFill>
              </a:rPr>
              <a:t>Svårigheter att få en assistent</a:t>
            </a:r>
          </a:p>
          <a:p>
            <a:r>
              <a:rPr lang="sv-FI" sz="2400" dirty="0">
                <a:solidFill>
                  <a:schemeClr val="bg1"/>
                </a:solidFill>
              </a:rPr>
              <a:t>För få assistanstimmar eller färdtjänstbiljetter</a:t>
            </a:r>
          </a:p>
        </p:txBody>
      </p:sp>
    </p:spTree>
    <p:extLst>
      <p:ext uri="{BB962C8B-B14F-4D97-AF65-F5344CB8AC3E}">
        <p14:creationId xmlns:p14="http://schemas.microsoft.com/office/powerpoint/2010/main" val="1931746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Pratbubbla: oval 6">
            <a:extLst>
              <a:ext uri="{FF2B5EF4-FFF2-40B4-BE49-F238E27FC236}">
                <a16:creationId xmlns:a16="http://schemas.microsoft.com/office/drawing/2014/main" xmlns="" id="{1A814D58-C730-43D9-A491-429AB406BEBD}"/>
              </a:ext>
            </a:extLst>
          </p:cNvPr>
          <p:cNvSpPr/>
          <p:nvPr/>
        </p:nvSpPr>
        <p:spPr>
          <a:xfrm rot="10800000" flipH="1">
            <a:off x="5924435" y="3123265"/>
            <a:ext cx="4479839" cy="2956463"/>
          </a:xfrm>
          <a:prstGeom prst="wedgeEllipseCallout">
            <a:avLst/>
          </a:prstGeom>
          <a:solidFill>
            <a:srgbClr val="E5A0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textruta 7">
            <a:extLst>
              <a:ext uri="{FF2B5EF4-FFF2-40B4-BE49-F238E27FC236}">
                <a16:creationId xmlns:a16="http://schemas.microsoft.com/office/drawing/2014/main" xmlns="" id="{48C2BAAE-DB50-4213-87D4-3B27E125B724}"/>
              </a:ext>
            </a:extLst>
          </p:cNvPr>
          <p:cNvSpPr txBox="1"/>
          <p:nvPr/>
        </p:nvSpPr>
        <p:spPr>
          <a:xfrm>
            <a:off x="6421017" y="3888106"/>
            <a:ext cx="3628468" cy="2083391"/>
          </a:xfrm>
          <a:prstGeom prst="rect">
            <a:avLst/>
          </a:prstGeom>
          <a:noFill/>
        </p:spPr>
        <p:txBody>
          <a:bodyPr wrap="square" rtlCol="0">
            <a:spAutoFit/>
          </a:bodyPr>
          <a:lstStyle/>
          <a:p>
            <a:pPr algn="ctr">
              <a:lnSpc>
                <a:spcPct val="107000"/>
              </a:lnSpc>
              <a:spcAft>
                <a:spcPts val="800"/>
              </a:spcAft>
            </a:pPr>
            <a:r>
              <a:rPr lang="sv-FI" sz="2400" dirty="0">
                <a:effectLst/>
                <a:latin typeface="Goudy Old Style" panose="02020502050305020303" pitchFamily="18" charset="0"/>
                <a:ea typeface="Calibri" panose="020F0502020204030204" pitchFamily="34" charset="0"/>
                <a:cs typeface="Arial" panose="020B0604020202020204" pitchFamily="34" charset="0"/>
              </a:rPr>
              <a:t>”Jag blir isolerad o sittande. Men det har ju nu pågått i 10 år. Så det är väl svårt att ändra på.”</a:t>
            </a:r>
            <a:endParaRPr lang="en-GB" sz="2400" dirty="0">
              <a:effectLst/>
              <a:latin typeface="Goudy Old Style" panose="02020502050305020303" pitchFamily="18" charset="0"/>
              <a:ea typeface="Calibri" panose="020F0502020204030204" pitchFamily="34" charset="0"/>
              <a:cs typeface="Arial" panose="020B0604020202020204" pitchFamily="34" charset="0"/>
            </a:endParaRPr>
          </a:p>
          <a:p>
            <a:pPr algn="ctr"/>
            <a:endParaRPr lang="en-GB" sz="2000" dirty="0"/>
          </a:p>
        </p:txBody>
      </p:sp>
      <p:sp>
        <p:nvSpPr>
          <p:cNvPr id="9" name="Pratbubbla: oval 8">
            <a:extLst>
              <a:ext uri="{FF2B5EF4-FFF2-40B4-BE49-F238E27FC236}">
                <a16:creationId xmlns:a16="http://schemas.microsoft.com/office/drawing/2014/main" xmlns="" id="{BA1DA665-3AEA-40A7-B660-1D18BB6C8AE8}"/>
              </a:ext>
            </a:extLst>
          </p:cNvPr>
          <p:cNvSpPr/>
          <p:nvPr/>
        </p:nvSpPr>
        <p:spPr>
          <a:xfrm>
            <a:off x="1271954" y="929833"/>
            <a:ext cx="4652481" cy="2861991"/>
          </a:xfrm>
          <a:prstGeom prst="wedgeEllipseCallout">
            <a:avLst/>
          </a:prstGeom>
          <a:solidFill>
            <a:srgbClr val="B0C9DE"/>
          </a:solidFill>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endParaRPr lang="sv-FI" sz="24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sv-FI" sz="2400" dirty="0">
                <a:effectLst/>
                <a:latin typeface="Goudy Old Style" panose="02020502050305020303" pitchFamily="18" charset="0"/>
                <a:ea typeface="Calibri" panose="020F0502020204030204" pitchFamily="34" charset="0"/>
                <a:cs typeface="Arial" panose="020B0604020202020204" pitchFamily="34" charset="0"/>
              </a:rPr>
              <a:t>”Skulle jag inte ha en anhörig som kör mig i min egna bil, skulle det inte gå och biljetterna vara allt för lite.”</a:t>
            </a:r>
            <a:endParaRPr lang="en-GB" sz="2400" dirty="0">
              <a:effectLst/>
              <a:latin typeface="Goudy Old Style" panose="02020502050305020303" pitchFamily="18" charset="0"/>
              <a:ea typeface="Calibri" panose="020F0502020204030204" pitchFamily="34" charset="0"/>
              <a:cs typeface="Arial" panose="020B0604020202020204" pitchFamily="34" charset="0"/>
            </a:endParaRPr>
          </a:p>
          <a:p>
            <a:pPr algn="ctr"/>
            <a:endParaRPr lang="en-GB" sz="2400" dirty="0"/>
          </a:p>
        </p:txBody>
      </p:sp>
    </p:spTree>
    <p:extLst>
      <p:ext uri="{BB962C8B-B14F-4D97-AF65-F5344CB8AC3E}">
        <p14:creationId xmlns:p14="http://schemas.microsoft.com/office/powerpoint/2010/main" val="1493204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Pratbubbla: rektangel med rundade hörn 5">
            <a:extLst>
              <a:ext uri="{FF2B5EF4-FFF2-40B4-BE49-F238E27FC236}">
                <a16:creationId xmlns:a16="http://schemas.microsoft.com/office/drawing/2014/main" xmlns="" id="{6DF7F1FC-AFE8-4DD5-B9F9-5DF1D77FAF09}"/>
              </a:ext>
            </a:extLst>
          </p:cNvPr>
          <p:cNvSpPr/>
          <p:nvPr/>
        </p:nvSpPr>
        <p:spPr>
          <a:xfrm>
            <a:off x="2913404" y="1456801"/>
            <a:ext cx="6365192" cy="3578316"/>
          </a:xfrm>
          <a:prstGeom prst="wedgeRoundRectCallout">
            <a:avLst/>
          </a:prstGeom>
          <a:solidFill>
            <a:srgbClr val="BED3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FI" sz="2400" dirty="0">
                <a:solidFill>
                  <a:schemeClr val="tx1"/>
                </a:solidFill>
                <a:effectLst/>
                <a:latin typeface="Goudy Old Style" panose="02020502050305020303" pitchFamily="18" charset="0"/>
                <a:ea typeface="Calibri" panose="020F0502020204030204" pitchFamily="34" charset="0"/>
                <a:cs typeface="Arial" panose="020B0604020202020204" pitchFamily="34" charset="0"/>
              </a:rPr>
              <a:t>”Vid funktionsnedsättning måste personen själv jaga information om hjälpmedel som står till buds. Hjälpmedelscentralen informerar t.ex. inte alls om de i praktiken rikliga hjälpmedel som står till buds. Nu får funktionsnedsatta bästa info från andra i samma situation.”</a:t>
            </a:r>
            <a:endParaRPr lang="en-GB" sz="2400" dirty="0">
              <a:solidFill>
                <a:schemeClr val="tx1"/>
              </a:solidFill>
              <a:latin typeface="Goudy Old Style" panose="02020502050305020303" pitchFamily="18" charset="0"/>
            </a:endParaRPr>
          </a:p>
        </p:txBody>
      </p:sp>
    </p:spTree>
    <p:extLst>
      <p:ext uri="{BB962C8B-B14F-4D97-AF65-F5344CB8AC3E}">
        <p14:creationId xmlns:p14="http://schemas.microsoft.com/office/powerpoint/2010/main" val="2458635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7">
            <a:extLst>
              <a:ext uri="{FF2B5EF4-FFF2-40B4-BE49-F238E27FC236}">
                <a16:creationId xmlns:a16="http://schemas.microsoft.com/office/drawing/2014/main" xmlns=""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xmlns="" id="{D143704B-FDA4-44C0-9308-1B2372E3E210}"/>
              </a:ext>
            </a:extLst>
          </p:cNvPr>
          <p:cNvSpPr>
            <a:spLocks noGrp="1"/>
          </p:cNvSpPr>
          <p:nvPr>
            <p:ph type="title"/>
          </p:nvPr>
        </p:nvSpPr>
        <p:spPr>
          <a:xfrm>
            <a:off x="808638" y="386930"/>
            <a:ext cx="9236700" cy="1188950"/>
          </a:xfrm>
        </p:spPr>
        <p:txBody>
          <a:bodyPr anchor="b">
            <a:normAutofit/>
          </a:bodyPr>
          <a:lstStyle/>
          <a:p>
            <a:r>
              <a:rPr lang="sv-FI" sz="5400" dirty="0"/>
              <a:t>Tillgänglighet</a:t>
            </a:r>
            <a:endParaRPr lang="en-GB" sz="5400" dirty="0"/>
          </a:p>
        </p:txBody>
      </p:sp>
      <p:grpSp>
        <p:nvGrpSpPr>
          <p:cNvPr id="46" name="Group 9">
            <a:extLst>
              <a:ext uri="{FF2B5EF4-FFF2-40B4-BE49-F238E27FC236}">
                <a16:creationId xmlns:a16="http://schemas.microsoft.com/office/drawing/2014/main" xmlns=""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xmlns=""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11">
              <a:extLst>
                <a:ext uri="{FF2B5EF4-FFF2-40B4-BE49-F238E27FC236}">
                  <a16:creationId xmlns:a16="http://schemas.microsoft.com/office/drawing/2014/main" xmlns=""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xmlns=""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xmlns="" id="{5C90065A-E79A-4457-9C89-6EADE34F905A}"/>
              </a:ext>
            </a:extLst>
          </p:cNvPr>
          <p:cNvSpPr>
            <a:spLocks noGrp="1"/>
          </p:cNvSpPr>
          <p:nvPr>
            <p:ph idx="1"/>
          </p:nvPr>
        </p:nvSpPr>
        <p:spPr>
          <a:xfrm>
            <a:off x="793660" y="2599509"/>
            <a:ext cx="10143668" cy="3435531"/>
          </a:xfrm>
        </p:spPr>
        <p:txBody>
          <a:bodyPr anchor="ctr">
            <a:normAutofit/>
          </a:bodyPr>
          <a:lstStyle/>
          <a:p>
            <a:pPr marL="0" indent="0">
              <a:buNone/>
            </a:pPr>
            <a:r>
              <a:rPr lang="sv-FI" sz="2400" dirty="0"/>
              <a:t>Viktigt att identifiera vilka hinder personer med funktionsnedsättning stöter på i:</a:t>
            </a:r>
          </a:p>
          <a:p>
            <a:r>
              <a:rPr lang="sv-FI" sz="2400" dirty="0"/>
              <a:t>Den fysiska miljön</a:t>
            </a:r>
          </a:p>
          <a:p>
            <a:r>
              <a:rPr lang="sv-FI" sz="2400" dirty="0"/>
              <a:t>Transporter</a:t>
            </a:r>
          </a:p>
          <a:p>
            <a:r>
              <a:rPr lang="sv-FI" sz="2400" dirty="0"/>
              <a:t>Information och kommunikation</a:t>
            </a:r>
          </a:p>
          <a:p>
            <a:r>
              <a:rPr lang="sv-FI" sz="2400" dirty="0"/>
              <a:t>Men också </a:t>
            </a:r>
            <a:r>
              <a:rPr lang="sv-FI" sz="2400" b="1" dirty="0"/>
              <a:t>social tillgänglighet </a:t>
            </a:r>
            <a:r>
              <a:rPr lang="sv-FI" sz="2400" dirty="0"/>
              <a:t>– t.ex. attityder och bemötande</a:t>
            </a:r>
          </a:p>
          <a:p>
            <a:endParaRPr lang="sv-FI" sz="2400" dirty="0"/>
          </a:p>
        </p:txBody>
      </p:sp>
    </p:spTree>
    <p:extLst>
      <p:ext uri="{BB962C8B-B14F-4D97-AF65-F5344CB8AC3E}">
        <p14:creationId xmlns:p14="http://schemas.microsoft.com/office/powerpoint/2010/main" val="2671245018"/>
      </p:ext>
    </p:extLst>
  </p:cSld>
  <p:clrMapOvr>
    <a:masterClrMapping/>
  </p:clrMapOvr>
</p:sld>
</file>

<file path=ppt/theme/theme1.xml><?xml version="1.0" encoding="utf-8"?>
<a:theme xmlns:a="http://schemas.openxmlformats.org/drawingml/2006/main" name="Office-tema">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1202</Words>
  <Application>Microsoft Office PowerPoint</Application>
  <PresentationFormat>Bredbild</PresentationFormat>
  <Paragraphs>145</Paragraphs>
  <Slides>28</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28</vt:i4>
      </vt:variant>
    </vt:vector>
  </HeadingPairs>
  <TitlesOfParts>
    <vt:vector size="33" baseType="lpstr">
      <vt:lpstr>Arial</vt:lpstr>
      <vt:lpstr>Calibri</vt:lpstr>
      <vt:lpstr>Calibri Light</vt:lpstr>
      <vt:lpstr>Goudy Old Style</vt:lpstr>
      <vt:lpstr>Office-tema</vt:lpstr>
      <vt:lpstr>Hur upplever personer med funktionsnedsättning sin situation på Åland?</vt:lpstr>
      <vt:lpstr>Frågeformulär om situationen för personer med funktionsnedsättning</vt:lpstr>
      <vt:lpstr>Funktionsrättskonventionens allmänna principer</vt:lpstr>
      <vt:lpstr>Innehåll</vt:lpstr>
      <vt:lpstr>Samhällsservice</vt:lpstr>
      <vt:lpstr>PowerPoint-presentation</vt:lpstr>
      <vt:lpstr>PowerPoint-presentation</vt:lpstr>
      <vt:lpstr>PowerPoint-presentation</vt:lpstr>
      <vt:lpstr>Tillgänglighet</vt:lpstr>
      <vt:lpstr>PowerPoint-presentation</vt:lpstr>
      <vt:lpstr>Vilka hinder stöter man på?</vt:lpstr>
      <vt:lpstr>Deltagande i samhället</vt:lpstr>
      <vt:lpstr>PowerPoint-presentation</vt:lpstr>
      <vt:lpstr>PowerPoint-presentation</vt:lpstr>
      <vt:lpstr>Respekt för det inneboende människovärdet  och fördomar mot personer med funktionsnedsättning</vt:lpstr>
      <vt:lpstr>Respekt och fördomar – har situationen blivit bättre eller sämre de senaste fyra åren?</vt:lpstr>
      <vt:lpstr>Hur syns den ökade/minskade respekten och de minskade/ökade fördomarna?</vt:lpstr>
      <vt:lpstr>PowerPoint-presentation</vt:lpstr>
      <vt:lpstr>Diskriminering och  olämpligt bemötande</vt:lpstr>
      <vt:lpstr>PowerPoint-presentation</vt:lpstr>
      <vt:lpstr>PowerPoint-presentation</vt:lpstr>
      <vt:lpstr>PowerPoint-presentation</vt:lpstr>
      <vt:lpstr>Fattigdom och skillnader mellan situationerna för kvinnor och män</vt:lpstr>
      <vt:lpstr>PowerPoint-presentation</vt:lpstr>
      <vt:lpstr>PowerPoint-presentation</vt:lpstr>
      <vt:lpstr>Psykisk ohälsa</vt:lpstr>
      <vt:lpstr>PowerPoint-presentation</vt:lpstr>
      <vt:lpstr>Hur har coronasituationen påverkat livet?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Hur upplever personer med funktionsnedsättning sin situation på Åland?</dc:title>
  <dc:creator>Emma Othman</dc:creator>
  <cp:lastModifiedBy>Alands sjofart</cp:lastModifiedBy>
  <cp:revision>6</cp:revision>
  <dcterms:created xsi:type="dcterms:W3CDTF">2020-09-15T21:28:59Z</dcterms:created>
  <dcterms:modified xsi:type="dcterms:W3CDTF">2020-09-16T05:08:55Z</dcterms:modified>
</cp:coreProperties>
</file>