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21"/>
  </p:notesMasterIdLst>
  <p:sldIdLst>
    <p:sldId id="256" r:id="rId2"/>
    <p:sldId id="257" r:id="rId3"/>
    <p:sldId id="258" r:id="rId4"/>
    <p:sldId id="268" r:id="rId5"/>
    <p:sldId id="269" r:id="rId6"/>
    <p:sldId id="277" r:id="rId7"/>
    <p:sldId id="263" r:id="rId8"/>
    <p:sldId id="265" r:id="rId9"/>
    <p:sldId id="262" r:id="rId10"/>
    <p:sldId id="267" r:id="rId11"/>
    <p:sldId id="270" r:id="rId12"/>
    <p:sldId id="272" r:id="rId13"/>
    <p:sldId id="271" r:id="rId14"/>
    <p:sldId id="259" r:id="rId15"/>
    <p:sldId id="274" r:id="rId16"/>
    <p:sldId id="275" r:id="rId17"/>
    <p:sldId id="273" r:id="rId18"/>
    <p:sldId id="260" r:id="rId19"/>
    <p:sldId id="276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5741"/>
  </p:normalViewPr>
  <p:slideViewPr>
    <p:cSldViewPr snapToGrid="0" snapToObjects="1">
      <p:cViewPr varScale="1">
        <p:scale>
          <a:sx n="37" d="100"/>
          <a:sy n="37" d="100"/>
        </p:scale>
        <p:origin x="208" y="1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9C0580-69DA-614C-942E-269088571C63}" type="doc">
      <dgm:prSet loTypeId="urn:microsoft.com/office/officeart/2005/8/layout/radial6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D76FE1D7-B671-6144-A2F5-D5770312DE11}">
      <dgm:prSet phldrT="[Text]"/>
      <dgm:spPr/>
      <dgm:t>
        <a:bodyPr/>
        <a:lstStyle/>
        <a:p>
          <a:r>
            <a:rPr lang="sv-SE" dirty="0"/>
            <a:t>Metabolt syndrom</a:t>
          </a:r>
        </a:p>
      </dgm:t>
    </dgm:pt>
    <dgm:pt modelId="{E4FD235E-31FA-5348-A014-463AD91C24A3}" type="parTrans" cxnId="{949ACE30-0B57-F849-AF9E-1AF65C24DBF4}">
      <dgm:prSet/>
      <dgm:spPr/>
      <dgm:t>
        <a:bodyPr/>
        <a:lstStyle/>
        <a:p>
          <a:endParaRPr lang="sv-SE"/>
        </a:p>
      </dgm:t>
    </dgm:pt>
    <dgm:pt modelId="{1699927D-418E-8B48-9629-6A1034656968}" type="sibTrans" cxnId="{949ACE30-0B57-F849-AF9E-1AF65C24DBF4}">
      <dgm:prSet/>
      <dgm:spPr/>
      <dgm:t>
        <a:bodyPr/>
        <a:lstStyle/>
        <a:p>
          <a:endParaRPr lang="sv-SE"/>
        </a:p>
      </dgm:t>
    </dgm:pt>
    <dgm:pt modelId="{2B27F3CB-6881-B84D-AAD0-22FE6356E2CF}">
      <dgm:prSet phldrT="[Text]"/>
      <dgm:spPr/>
      <dgm:t>
        <a:bodyPr/>
        <a:lstStyle/>
        <a:p>
          <a:r>
            <a:rPr lang="sv-SE" dirty="0"/>
            <a:t>Nedsatt glukostolerans</a:t>
          </a:r>
        </a:p>
      </dgm:t>
    </dgm:pt>
    <dgm:pt modelId="{7790DFCA-69F9-F542-9BBA-03EC75375AAC}" type="parTrans" cxnId="{B247EC54-1DA0-5246-BB39-7950263BBD37}">
      <dgm:prSet/>
      <dgm:spPr/>
      <dgm:t>
        <a:bodyPr/>
        <a:lstStyle/>
        <a:p>
          <a:endParaRPr lang="sv-SE"/>
        </a:p>
      </dgm:t>
    </dgm:pt>
    <dgm:pt modelId="{1C6AF0EB-5CB1-7842-91AB-FAB021C01897}" type="sibTrans" cxnId="{B247EC54-1DA0-5246-BB39-7950263BBD37}">
      <dgm:prSet/>
      <dgm:spPr/>
      <dgm:t>
        <a:bodyPr/>
        <a:lstStyle/>
        <a:p>
          <a:endParaRPr lang="sv-SE"/>
        </a:p>
      </dgm:t>
    </dgm:pt>
    <dgm:pt modelId="{CDF31304-ADD9-BA49-B111-A80F51840207}">
      <dgm:prSet phldrT="[Text]"/>
      <dgm:spPr/>
      <dgm:t>
        <a:bodyPr/>
        <a:lstStyle/>
        <a:p>
          <a:r>
            <a:rPr lang="sv-SE" dirty="0"/>
            <a:t>Insulinresistens</a:t>
          </a:r>
        </a:p>
      </dgm:t>
    </dgm:pt>
    <dgm:pt modelId="{4BE60670-C8D6-D646-81CE-A9682E7BFCB9}" type="parTrans" cxnId="{3BE5EACF-E8FC-6C4B-892A-689F38886110}">
      <dgm:prSet/>
      <dgm:spPr/>
      <dgm:t>
        <a:bodyPr/>
        <a:lstStyle/>
        <a:p>
          <a:endParaRPr lang="sv-SE"/>
        </a:p>
      </dgm:t>
    </dgm:pt>
    <dgm:pt modelId="{4CAA7580-0750-F74A-863E-8AF2C25E7837}" type="sibTrans" cxnId="{3BE5EACF-E8FC-6C4B-892A-689F38886110}">
      <dgm:prSet/>
      <dgm:spPr/>
      <dgm:t>
        <a:bodyPr/>
        <a:lstStyle/>
        <a:p>
          <a:endParaRPr lang="sv-SE"/>
        </a:p>
      </dgm:t>
    </dgm:pt>
    <dgm:pt modelId="{778A7F34-2D4D-4F49-9CCE-94025616E166}">
      <dgm:prSet phldrT="[Text]"/>
      <dgm:spPr/>
      <dgm:t>
        <a:bodyPr/>
        <a:lstStyle/>
        <a:p>
          <a:r>
            <a:rPr lang="sv-SE" dirty="0"/>
            <a:t>Höga triglycerider</a:t>
          </a:r>
        </a:p>
      </dgm:t>
    </dgm:pt>
    <dgm:pt modelId="{EF8A9AD6-72EC-1C47-BD28-C431DC1A7480}" type="parTrans" cxnId="{73EE96B3-8988-CD40-A3A7-2301FEC44E29}">
      <dgm:prSet/>
      <dgm:spPr/>
      <dgm:t>
        <a:bodyPr/>
        <a:lstStyle/>
        <a:p>
          <a:endParaRPr lang="sv-SE"/>
        </a:p>
      </dgm:t>
    </dgm:pt>
    <dgm:pt modelId="{BDC4CF38-38A6-6848-8FAF-F0AB8BE40951}" type="sibTrans" cxnId="{73EE96B3-8988-CD40-A3A7-2301FEC44E29}">
      <dgm:prSet/>
      <dgm:spPr/>
      <dgm:t>
        <a:bodyPr/>
        <a:lstStyle/>
        <a:p>
          <a:endParaRPr lang="sv-SE"/>
        </a:p>
      </dgm:t>
    </dgm:pt>
    <dgm:pt modelId="{9DE049EE-5971-4540-843C-8545EDBB29A3}">
      <dgm:prSet phldrT="[Text]"/>
      <dgm:spPr/>
      <dgm:t>
        <a:bodyPr/>
        <a:lstStyle/>
        <a:p>
          <a:r>
            <a:rPr lang="sv-SE" dirty="0" err="1"/>
            <a:t>Midje</a:t>
          </a:r>
          <a:r>
            <a:rPr lang="sv-SE" dirty="0"/>
            <a:t>/höftmått För man&gt;0,9  och kvinnor &gt;0,85</a:t>
          </a:r>
        </a:p>
      </dgm:t>
    </dgm:pt>
    <dgm:pt modelId="{9960B80D-039F-2247-894D-E1AA0E7D8EE4}" type="parTrans" cxnId="{3533B891-9F87-3247-B24D-E1B29CA16936}">
      <dgm:prSet/>
      <dgm:spPr/>
      <dgm:t>
        <a:bodyPr/>
        <a:lstStyle/>
        <a:p>
          <a:endParaRPr lang="sv-SE"/>
        </a:p>
      </dgm:t>
    </dgm:pt>
    <dgm:pt modelId="{0B1B6616-2E11-0240-BF71-BAF311871DA4}" type="sibTrans" cxnId="{3533B891-9F87-3247-B24D-E1B29CA16936}">
      <dgm:prSet/>
      <dgm:spPr/>
      <dgm:t>
        <a:bodyPr/>
        <a:lstStyle/>
        <a:p>
          <a:endParaRPr lang="sv-SE"/>
        </a:p>
      </dgm:t>
    </dgm:pt>
    <dgm:pt modelId="{9B8C3908-40A6-2E4A-8966-94860ED5377F}">
      <dgm:prSet phldrT="[Text]"/>
      <dgm:spPr/>
      <dgm:t>
        <a:bodyPr/>
        <a:lstStyle/>
        <a:p>
          <a:r>
            <a:rPr lang="sv-SE" dirty="0"/>
            <a:t>Lågt HDL-kolesterol</a:t>
          </a:r>
        </a:p>
      </dgm:t>
    </dgm:pt>
    <dgm:pt modelId="{4C450E5D-6F33-2C44-997E-D9388CB63930}" type="parTrans" cxnId="{BE50E832-B820-0449-A7ED-4F2BEFB32725}">
      <dgm:prSet/>
      <dgm:spPr/>
      <dgm:t>
        <a:bodyPr/>
        <a:lstStyle/>
        <a:p>
          <a:endParaRPr lang="sv-SE"/>
        </a:p>
      </dgm:t>
    </dgm:pt>
    <dgm:pt modelId="{DE52DCB9-D9A8-C340-A56D-129A66FFD4F1}" type="sibTrans" cxnId="{BE50E832-B820-0449-A7ED-4F2BEFB32725}">
      <dgm:prSet/>
      <dgm:spPr/>
      <dgm:t>
        <a:bodyPr/>
        <a:lstStyle/>
        <a:p>
          <a:endParaRPr lang="sv-SE"/>
        </a:p>
      </dgm:t>
    </dgm:pt>
    <dgm:pt modelId="{A9262957-2930-E147-93A9-793C2E3DA29E}">
      <dgm:prSet phldrT="[Text]"/>
      <dgm:spPr/>
      <dgm:t>
        <a:bodyPr/>
        <a:lstStyle/>
        <a:p>
          <a:r>
            <a:rPr lang="sv-SE" dirty="0"/>
            <a:t>Midjemått &gt; 94 cm män, &gt; 80 cm kvinnor</a:t>
          </a:r>
        </a:p>
      </dgm:t>
    </dgm:pt>
    <dgm:pt modelId="{7D2D400E-438B-DC42-B553-FE81CCD87E5D}" type="parTrans" cxnId="{66BC6BFB-5867-9340-AD75-D21F99616381}">
      <dgm:prSet/>
      <dgm:spPr/>
      <dgm:t>
        <a:bodyPr/>
        <a:lstStyle/>
        <a:p>
          <a:endParaRPr lang="sv-SE"/>
        </a:p>
      </dgm:t>
    </dgm:pt>
    <dgm:pt modelId="{E9B67926-907D-C74A-89B7-8106C1B65B4B}" type="sibTrans" cxnId="{66BC6BFB-5867-9340-AD75-D21F99616381}">
      <dgm:prSet/>
      <dgm:spPr/>
      <dgm:t>
        <a:bodyPr/>
        <a:lstStyle/>
        <a:p>
          <a:endParaRPr lang="sv-SE"/>
        </a:p>
      </dgm:t>
    </dgm:pt>
    <dgm:pt modelId="{66324351-92FB-6A49-97B4-4163F676EC4C}">
      <dgm:prSet phldrT="[Text]"/>
      <dgm:spPr/>
      <dgm:t>
        <a:bodyPr/>
        <a:lstStyle/>
        <a:p>
          <a:endParaRPr lang="sv-SE" dirty="0"/>
        </a:p>
      </dgm:t>
    </dgm:pt>
    <dgm:pt modelId="{376D26C5-407E-E844-AAEB-C08C598D911B}" type="parTrans" cxnId="{D8A10657-7B3E-7446-AEC8-7167E42CB26D}">
      <dgm:prSet/>
      <dgm:spPr/>
      <dgm:t>
        <a:bodyPr/>
        <a:lstStyle/>
        <a:p>
          <a:endParaRPr lang="sv-SE"/>
        </a:p>
      </dgm:t>
    </dgm:pt>
    <dgm:pt modelId="{738C0A62-181F-3846-AF02-2DCC1C881813}" type="sibTrans" cxnId="{D8A10657-7B3E-7446-AEC8-7167E42CB26D}">
      <dgm:prSet/>
      <dgm:spPr/>
      <dgm:t>
        <a:bodyPr/>
        <a:lstStyle/>
        <a:p>
          <a:endParaRPr lang="sv-SE"/>
        </a:p>
      </dgm:t>
    </dgm:pt>
    <dgm:pt modelId="{574A3D7D-40F6-5446-9446-66FD2B0E1D16}">
      <dgm:prSet phldrT="[Text]"/>
      <dgm:spPr/>
      <dgm:t>
        <a:bodyPr/>
        <a:lstStyle/>
        <a:p>
          <a:r>
            <a:rPr lang="sv-SE" dirty="0"/>
            <a:t>Högt blodtryck</a:t>
          </a:r>
        </a:p>
      </dgm:t>
    </dgm:pt>
    <dgm:pt modelId="{FBF99EF9-E4A7-A74D-B69C-0A58B460CAA6}" type="parTrans" cxnId="{A4147396-8721-B845-84E4-E4A878E29332}">
      <dgm:prSet/>
      <dgm:spPr/>
      <dgm:t>
        <a:bodyPr/>
        <a:lstStyle/>
        <a:p>
          <a:endParaRPr lang="sv-SE"/>
        </a:p>
      </dgm:t>
    </dgm:pt>
    <dgm:pt modelId="{C849F9A4-ADB8-F14B-8836-C811E7421714}" type="sibTrans" cxnId="{A4147396-8721-B845-84E4-E4A878E29332}">
      <dgm:prSet/>
      <dgm:spPr/>
      <dgm:t>
        <a:bodyPr/>
        <a:lstStyle/>
        <a:p>
          <a:endParaRPr lang="sv-SE"/>
        </a:p>
      </dgm:t>
    </dgm:pt>
    <dgm:pt modelId="{D461F36A-50C7-A045-B0EF-C6295246BE7F}" type="pres">
      <dgm:prSet presAssocID="{DB9C0580-69DA-614C-942E-269088571C63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9CB7061-22AC-2344-ADE7-14B70D16F6CF}" type="pres">
      <dgm:prSet presAssocID="{D76FE1D7-B671-6144-A2F5-D5770312DE11}" presName="centerShape" presStyleLbl="node0" presStyleIdx="0" presStyleCnt="1"/>
      <dgm:spPr/>
    </dgm:pt>
    <dgm:pt modelId="{0323040C-9FFF-0B49-9C88-7E519FFEDFB4}" type="pres">
      <dgm:prSet presAssocID="{2B27F3CB-6881-B84D-AAD0-22FE6356E2CF}" presName="node" presStyleLbl="node1" presStyleIdx="0" presStyleCnt="7">
        <dgm:presLayoutVars>
          <dgm:bulletEnabled val="1"/>
        </dgm:presLayoutVars>
      </dgm:prSet>
      <dgm:spPr/>
    </dgm:pt>
    <dgm:pt modelId="{888B1F47-F6BF-AE40-AB61-759FED3591DE}" type="pres">
      <dgm:prSet presAssocID="{2B27F3CB-6881-B84D-AAD0-22FE6356E2CF}" presName="dummy" presStyleCnt="0"/>
      <dgm:spPr/>
    </dgm:pt>
    <dgm:pt modelId="{8052902D-9350-1B43-B806-F7A5F5FA234C}" type="pres">
      <dgm:prSet presAssocID="{1C6AF0EB-5CB1-7842-91AB-FAB021C01897}" presName="sibTrans" presStyleLbl="sibTrans2D1" presStyleIdx="0" presStyleCnt="7"/>
      <dgm:spPr/>
    </dgm:pt>
    <dgm:pt modelId="{CC18506C-0E4D-ED4A-95AD-FEB61C234B42}" type="pres">
      <dgm:prSet presAssocID="{CDF31304-ADD9-BA49-B111-A80F51840207}" presName="node" presStyleLbl="node1" presStyleIdx="1" presStyleCnt="7">
        <dgm:presLayoutVars>
          <dgm:bulletEnabled val="1"/>
        </dgm:presLayoutVars>
      </dgm:prSet>
      <dgm:spPr/>
    </dgm:pt>
    <dgm:pt modelId="{3FE33700-3252-8C43-A9A8-2580C9CEA8A2}" type="pres">
      <dgm:prSet presAssocID="{CDF31304-ADD9-BA49-B111-A80F51840207}" presName="dummy" presStyleCnt="0"/>
      <dgm:spPr/>
    </dgm:pt>
    <dgm:pt modelId="{5BF9F7B8-5F40-6E4C-B065-5A394B503C19}" type="pres">
      <dgm:prSet presAssocID="{4CAA7580-0750-F74A-863E-8AF2C25E7837}" presName="sibTrans" presStyleLbl="sibTrans2D1" presStyleIdx="1" presStyleCnt="7"/>
      <dgm:spPr/>
    </dgm:pt>
    <dgm:pt modelId="{0139AD35-69F8-6B4A-B885-C8AB71CE64D0}" type="pres">
      <dgm:prSet presAssocID="{9B8C3908-40A6-2E4A-8966-94860ED5377F}" presName="node" presStyleLbl="node1" presStyleIdx="2" presStyleCnt="7">
        <dgm:presLayoutVars>
          <dgm:bulletEnabled val="1"/>
        </dgm:presLayoutVars>
      </dgm:prSet>
      <dgm:spPr/>
    </dgm:pt>
    <dgm:pt modelId="{76253273-C764-134A-A761-29B908174218}" type="pres">
      <dgm:prSet presAssocID="{9B8C3908-40A6-2E4A-8966-94860ED5377F}" presName="dummy" presStyleCnt="0"/>
      <dgm:spPr/>
    </dgm:pt>
    <dgm:pt modelId="{E875CE4B-8F3A-CB46-8A23-CA5FD1D99E8D}" type="pres">
      <dgm:prSet presAssocID="{DE52DCB9-D9A8-C340-A56D-129A66FFD4F1}" presName="sibTrans" presStyleLbl="sibTrans2D1" presStyleIdx="2" presStyleCnt="7"/>
      <dgm:spPr/>
    </dgm:pt>
    <dgm:pt modelId="{25E76CDD-C9D6-DA45-A081-2E22F7EF34ED}" type="pres">
      <dgm:prSet presAssocID="{778A7F34-2D4D-4F49-9CCE-94025616E166}" presName="node" presStyleLbl="node1" presStyleIdx="3" presStyleCnt="7">
        <dgm:presLayoutVars>
          <dgm:bulletEnabled val="1"/>
        </dgm:presLayoutVars>
      </dgm:prSet>
      <dgm:spPr/>
    </dgm:pt>
    <dgm:pt modelId="{F94BEFF6-9200-A341-88BD-1A6BF0C64A60}" type="pres">
      <dgm:prSet presAssocID="{778A7F34-2D4D-4F49-9CCE-94025616E166}" presName="dummy" presStyleCnt="0"/>
      <dgm:spPr/>
    </dgm:pt>
    <dgm:pt modelId="{7DD00B75-5378-E94E-ACFB-5BE4035EDD1A}" type="pres">
      <dgm:prSet presAssocID="{BDC4CF38-38A6-6848-8FAF-F0AB8BE40951}" presName="sibTrans" presStyleLbl="sibTrans2D1" presStyleIdx="3" presStyleCnt="7"/>
      <dgm:spPr/>
    </dgm:pt>
    <dgm:pt modelId="{54FE1632-3372-0B4F-9874-BD10CF59CAFA}" type="pres">
      <dgm:prSet presAssocID="{9DE049EE-5971-4540-843C-8545EDBB29A3}" presName="node" presStyleLbl="node1" presStyleIdx="4" presStyleCnt="7">
        <dgm:presLayoutVars>
          <dgm:bulletEnabled val="1"/>
        </dgm:presLayoutVars>
      </dgm:prSet>
      <dgm:spPr/>
    </dgm:pt>
    <dgm:pt modelId="{FDA712D9-432E-9440-90CC-0692AE53BE55}" type="pres">
      <dgm:prSet presAssocID="{9DE049EE-5971-4540-843C-8545EDBB29A3}" presName="dummy" presStyleCnt="0"/>
      <dgm:spPr/>
    </dgm:pt>
    <dgm:pt modelId="{615E8DA2-69A6-EF43-8871-62F7434CAFA4}" type="pres">
      <dgm:prSet presAssocID="{0B1B6616-2E11-0240-BF71-BAF311871DA4}" presName="sibTrans" presStyleLbl="sibTrans2D1" presStyleIdx="4" presStyleCnt="7"/>
      <dgm:spPr/>
    </dgm:pt>
    <dgm:pt modelId="{2D6729F6-24B4-AE49-B652-C178EE4732C1}" type="pres">
      <dgm:prSet presAssocID="{A9262957-2930-E147-93A9-793C2E3DA29E}" presName="node" presStyleLbl="node1" presStyleIdx="5" presStyleCnt="7">
        <dgm:presLayoutVars>
          <dgm:bulletEnabled val="1"/>
        </dgm:presLayoutVars>
      </dgm:prSet>
      <dgm:spPr/>
    </dgm:pt>
    <dgm:pt modelId="{E3EE95C0-809D-D442-A6E3-7FBEBBC9BF8F}" type="pres">
      <dgm:prSet presAssocID="{A9262957-2930-E147-93A9-793C2E3DA29E}" presName="dummy" presStyleCnt="0"/>
      <dgm:spPr/>
    </dgm:pt>
    <dgm:pt modelId="{27E3532B-4486-534C-A306-A10705FC2A74}" type="pres">
      <dgm:prSet presAssocID="{E9B67926-907D-C74A-89B7-8106C1B65B4B}" presName="sibTrans" presStyleLbl="sibTrans2D1" presStyleIdx="5" presStyleCnt="7"/>
      <dgm:spPr/>
    </dgm:pt>
    <dgm:pt modelId="{C73AA100-AD39-1243-BE3A-A2C6409C802D}" type="pres">
      <dgm:prSet presAssocID="{574A3D7D-40F6-5446-9446-66FD2B0E1D16}" presName="node" presStyleLbl="node1" presStyleIdx="6" presStyleCnt="7">
        <dgm:presLayoutVars>
          <dgm:bulletEnabled val="1"/>
        </dgm:presLayoutVars>
      </dgm:prSet>
      <dgm:spPr/>
    </dgm:pt>
    <dgm:pt modelId="{0998C7D2-B7A6-DC46-B297-66D42FFAE8A7}" type="pres">
      <dgm:prSet presAssocID="{574A3D7D-40F6-5446-9446-66FD2B0E1D16}" presName="dummy" presStyleCnt="0"/>
      <dgm:spPr/>
    </dgm:pt>
    <dgm:pt modelId="{EBFBB20E-42A1-234B-8FAB-A7CA6403E50B}" type="pres">
      <dgm:prSet presAssocID="{C849F9A4-ADB8-F14B-8836-C811E7421714}" presName="sibTrans" presStyleLbl="sibTrans2D1" presStyleIdx="6" presStyleCnt="7"/>
      <dgm:spPr/>
    </dgm:pt>
  </dgm:ptLst>
  <dgm:cxnLst>
    <dgm:cxn modelId="{201EF70E-99FC-2B48-8A8D-9A62E10FF274}" type="presOf" srcId="{E9B67926-907D-C74A-89B7-8106C1B65B4B}" destId="{27E3532B-4486-534C-A306-A10705FC2A74}" srcOrd="0" destOrd="0" presId="urn:microsoft.com/office/officeart/2005/8/layout/radial6"/>
    <dgm:cxn modelId="{360C8E2A-4B72-BE41-90E0-CBDD01B40155}" type="presOf" srcId="{CDF31304-ADD9-BA49-B111-A80F51840207}" destId="{CC18506C-0E4D-ED4A-95AD-FEB61C234B42}" srcOrd="0" destOrd="0" presId="urn:microsoft.com/office/officeart/2005/8/layout/radial6"/>
    <dgm:cxn modelId="{5857FD2D-3CA0-3045-9592-A76A1F44C816}" type="presOf" srcId="{0B1B6616-2E11-0240-BF71-BAF311871DA4}" destId="{615E8DA2-69A6-EF43-8871-62F7434CAFA4}" srcOrd="0" destOrd="0" presId="urn:microsoft.com/office/officeart/2005/8/layout/radial6"/>
    <dgm:cxn modelId="{25C6472E-FBB6-9244-AF70-625C53C3B314}" type="presOf" srcId="{9B8C3908-40A6-2E4A-8966-94860ED5377F}" destId="{0139AD35-69F8-6B4A-B885-C8AB71CE64D0}" srcOrd="0" destOrd="0" presId="urn:microsoft.com/office/officeart/2005/8/layout/radial6"/>
    <dgm:cxn modelId="{949ACE30-0B57-F849-AF9E-1AF65C24DBF4}" srcId="{DB9C0580-69DA-614C-942E-269088571C63}" destId="{D76FE1D7-B671-6144-A2F5-D5770312DE11}" srcOrd="0" destOrd="0" parTransId="{E4FD235E-31FA-5348-A014-463AD91C24A3}" sibTransId="{1699927D-418E-8B48-9629-6A1034656968}"/>
    <dgm:cxn modelId="{BE50E832-B820-0449-A7ED-4F2BEFB32725}" srcId="{D76FE1D7-B671-6144-A2F5-D5770312DE11}" destId="{9B8C3908-40A6-2E4A-8966-94860ED5377F}" srcOrd="2" destOrd="0" parTransId="{4C450E5D-6F33-2C44-997E-D9388CB63930}" sibTransId="{DE52DCB9-D9A8-C340-A56D-129A66FFD4F1}"/>
    <dgm:cxn modelId="{B247EC54-1DA0-5246-BB39-7950263BBD37}" srcId="{D76FE1D7-B671-6144-A2F5-D5770312DE11}" destId="{2B27F3CB-6881-B84D-AAD0-22FE6356E2CF}" srcOrd="0" destOrd="0" parTransId="{7790DFCA-69F9-F542-9BBA-03EC75375AAC}" sibTransId="{1C6AF0EB-5CB1-7842-91AB-FAB021C01897}"/>
    <dgm:cxn modelId="{D8A10657-7B3E-7446-AEC8-7167E42CB26D}" srcId="{DB9C0580-69DA-614C-942E-269088571C63}" destId="{66324351-92FB-6A49-97B4-4163F676EC4C}" srcOrd="1" destOrd="0" parTransId="{376D26C5-407E-E844-AAEB-C08C598D911B}" sibTransId="{738C0A62-181F-3846-AF02-2DCC1C881813}"/>
    <dgm:cxn modelId="{A6917157-9FBE-B846-9F95-335829904EC2}" type="presOf" srcId="{DB9C0580-69DA-614C-942E-269088571C63}" destId="{D461F36A-50C7-A045-B0EF-C6295246BE7F}" srcOrd="0" destOrd="0" presId="urn:microsoft.com/office/officeart/2005/8/layout/radial6"/>
    <dgm:cxn modelId="{29C19762-81F3-F746-BD72-D0CDAC523E26}" type="presOf" srcId="{778A7F34-2D4D-4F49-9CCE-94025616E166}" destId="{25E76CDD-C9D6-DA45-A081-2E22F7EF34ED}" srcOrd="0" destOrd="0" presId="urn:microsoft.com/office/officeart/2005/8/layout/radial6"/>
    <dgm:cxn modelId="{5F35B262-B23E-0E4C-BC8F-86B36F8214E3}" type="presOf" srcId="{9DE049EE-5971-4540-843C-8545EDBB29A3}" destId="{54FE1632-3372-0B4F-9874-BD10CF59CAFA}" srcOrd="0" destOrd="0" presId="urn:microsoft.com/office/officeart/2005/8/layout/radial6"/>
    <dgm:cxn modelId="{AA933B64-3AD5-8B43-BDCA-51FEB9E7F76C}" type="presOf" srcId="{C849F9A4-ADB8-F14B-8836-C811E7421714}" destId="{EBFBB20E-42A1-234B-8FAB-A7CA6403E50B}" srcOrd="0" destOrd="0" presId="urn:microsoft.com/office/officeart/2005/8/layout/radial6"/>
    <dgm:cxn modelId="{75F05165-72E0-6747-A12A-D23462A7B8D9}" type="presOf" srcId="{1C6AF0EB-5CB1-7842-91AB-FAB021C01897}" destId="{8052902D-9350-1B43-B806-F7A5F5FA234C}" srcOrd="0" destOrd="0" presId="urn:microsoft.com/office/officeart/2005/8/layout/radial6"/>
    <dgm:cxn modelId="{94756570-460A-5D4A-BC03-C3DBD739EF60}" type="presOf" srcId="{2B27F3CB-6881-B84D-AAD0-22FE6356E2CF}" destId="{0323040C-9FFF-0B49-9C88-7E519FFEDFB4}" srcOrd="0" destOrd="0" presId="urn:microsoft.com/office/officeart/2005/8/layout/radial6"/>
    <dgm:cxn modelId="{53A8FA8B-83F3-4D47-83E4-A05B8C0C75CF}" type="presOf" srcId="{DE52DCB9-D9A8-C340-A56D-129A66FFD4F1}" destId="{E875CE4B-8F3A-CB46-8A23-CA5FD1D99E8D}" srcOrd="0" destOrd="0" presId="urn:microsoft.com/office/officeart/2005/8/layout/radial6"/>
    <dgm:cxn modelId="{3533B891-9F87-3247-B24D-E1B29CA16936}" srcId="{D76FE1D7-B671-6144-A2F5-D5770312DE11}" destId="{9DE049EE-5971-4540-843C-8545EDBB29A3}" srcOrd="4" destOrd="0" parTransId="{9960B80D-039F-2247-894D-E1AA0E7D8EE4}" sibTransId="{0B1B6616-2E11-0240-BF71-BAF311871DA4}"/>
    <dgm:cxn modelId="{FD4FB793-C9D0-2046-83ED-B70ECE6BC358}" type="presOf" srcId="{D76FE1D7-B671-6144-A2F5-D5770312DE11}" destId="{D9CB7061-22AC-2344-ADE7-14B70D16F6CF}" srcOrd="0" destOrd="0" presId="urn:microsoft.com/office/officeart/2005/8/layout/radial6"/>
    <dgm:cxn modelId="{A4147396-8721-B845-84E4-E4A878E29332}" srcId="{D76FE1D7-B671-6144-A2F5-D5770312DE11}" destId="{574A3D7D-40F6-5446-9446-66FD2B0E1D16}" srcOrd="6" destOrd="0" parTransId="{FBF99EF9-E4A7-A74D-B69C-0A58B460CAA6}" sibTransId="{C849F9A4-ADB8-F14B-8836-C811E7421714}"/>
    <dgm:cxn modelId="{73EE96B3-8988-CD40-A3A7-2301FEC44E29}" srcId="{D76FE1D7-B671-6144-A2F5-D5770312DE11}" destId="{778A7F34-2D4D-4F49-9CCE-94025616E166}" srcOrd="3" destOrd="0" parTransId="{EF8A9AD6-72EC-1C47-BD28-C431DC1A7480}" sibTransId="{BDC4CF38-38A6-6848-8FAF-F0AB8BE40951}"/>
    <dgm:cxn modelId="{7D9B72B4-357A-9D44-A767-D72672581802}" type="presOf" srcId="{A9262957-2930-E147-93A9-793C2E3DA29E}" destId="{2D6729F6-24B4-AE49-B652-C178EE4732C1}" srcOrd="0" destOrd="0" presId="urn:microsoft.com/office/officeart/2005/8/layout/radial6"/>
    <dgm:cxn modelId="{48A609BD-2EA2-514F-97FF-FCF2AD7FEDFC}" type="presOf" srcId="{4CAA7580-0750-F74A-863E-8AF2C25E7837}" destId="{5BF9F7B8-5F40-6E4C-B065-5A394B503C19}" srcOrd="0" destOrd="0" presId="urn:microsoft.com/office/officeart/2005/8/layout/radial6"/>
    <dgm:cxn modelId="{0C86E0CA-1FC7-A94D-B1DA-6362EDCD262C}" type="presOf" srcId="{574A3D7D-40F6-5446-9446-66FD2B0E1D16}" destId="{C73AA100-AD39-1243-BE3A-A2C6409C802D}" srcOrd="0" destOrd="0" presId="urn:microsoft.com/office/officeart/2005/8/layout/radial6"/>
    <dgm:cxn modelId="{3BE5EACF-E8FC-6C4B-892A-689F38886110}" srcId="{D76FE1D7-B671-6144-A2F5-D5770312DE11}" destId="{CDF31304-ADD9-BA49-B111-A80F51840207}" srcOrd="1" destOrd="0" parTransId="{4BE60670-C8D6-D646-81CE-A9682E7BFCB9}" sibTransId="{4CAA7580-0750-F74A-863E-8AF2C25E7837}"/>
    <dgm:cxn modelId="{66BC6BFB-5867-9340-AD75-D21F99616381}" srcId="{D76FE1D7-B671-6144-A2F5-D5770312DE11}" destId="{A9262957-2930-E147-93A9-793C2E3DA29E}" srcOrd="5" destOrd="0" parTransId="{7D2D400E-438B-DC42-B553-FE81CCD87E5D}" sibTransId="{E9B67926-907D-C74A-89B7-8106C1B65B4B}"/>
    <dgm:cxn modelId="{869D19FF-F423-7444-9C30-DD2DAD5B776C}" type="presOf" srcId="{BDC4CF38-38A6-6848-8FAF-F0AB8BE40951}" destId="{7DD00B75-5378-E94E-ACFB-5BE4035EDD1A}" srcOrd="0" destOrd="0" presId="urn:microsoft.com/office/officeart/2005/8/layout/radial6"/>
    <dgm:cxn modelId="{1E93B5B9-BAA1-234B-9195-D51D4220FD4E}" type="presParOf" srcId="{D461F36A-50C7-A045-B0EF-C6295246BE7F}" destId="{D9CB7061-22AC-2344-ADE7-14B70D16F6CF}" srcOrd="0" destOrd="0" presId="urn:microsoft.com/office/officeart/2005/8/layout/radial6"/>
    <dgm:cxn modelId="{0158D5F0-16E8-0544-87D3-94BAF9E7DD20}" type="presParOf" srcId="{D461F36A-50C7-A045-B0EF-C6295246BE7F}" destId="{0323040C-9FFF-0B49-9C88-7E519FFEDFB4}" srcOrd="1" destOrd="0" presId="urn:microsoft.com/office/officeart/2005/8/layout/radial6"/>
    <dgm:cxn modelId="{3063D134-56FB-7740-AA0C-EEE599976884}" type="presParOf" srcId="{D461F36A-50C7-A045-B0EF-C6295246BE7F}" destId="{888B1F47-F6BF-AE40-AB61-759FED3591DE}" srcOrd="2" destOrd="0" presId="urn:microsoft.com/office/officeart/2005/8/layout/radial6"/>
    <dgm:cxn modelId="{E1D7AB2E-6CB4-364F-BC44-77F32C8D132A}" type="presParOf" srcId="{D461F36A-50C7-A045-B0EF-C6295246BE7F}" destId="{8052902D-9350-1B43-B806-F7A5F5FA234C}" srcOrd="3" destOrd="0" presId="urn:microsoft.com/office/officeart/2005/8/layout/radial6"/>
    <dgm:cxn modelId="{823ED4BD-7194-D94D-9BD4-8277027D200B}" type="presParOf" srcId="{D461F36A-50C7-A045-B0EF-C6295246BE7F}" destId="{CC18506C-0E4D-ED4A-95AD-FEB61C234B42}" srcOrd="4" destOrd="0" presId="urn:microsoft.com/office/officeart/2005/8/layout/radial6"/>
    <dgm:cxn modelId="{610A7140-EC71-914C-95A2-7AB1AA60170A}" type="presParOf" srcId="{D461F36A-50C7-A045-B0EF-C6295246BE7F}" destId="{3FE33700-3252-8C43-A9A8-2580C9CEA8A2}" srcOrd="5" destOrd="0" presId="urn:microsoft.com/office/officeart/2005/8/layout/radial6"/>
    <dgm:cxn modelId="{C87FA008-DB94-AB4D-9362-482BA4017920}" type="presParOf" srcId="{D461F36A-50C7-A045-B0EF-C6295246BE7F}" destId="{5BF9F7B8-5F40-6E4C-B065-5A394B503C19}" srcOrd="6" destOrd="0" presId="urn:microsoft.com/office/officeart/2005/8/layout/radial6"/>
    <dgm:cxn modelId="{B26B8727-13D8-584A-9D0C-7CA922B161CD}" type="presParOf" srcId="{D461F36A-50C7-A045-B0EF-C6295246BE7F}" destId="{0139AD35-69F8-6B4A-B885-C8AB71CE64D0}" srcOrd="7" destOrd="0" presId="urn:microsoft.com/office/officeart/2005/8/layout/radial6"/>
    <dgm:cxn modelId="{EFAE58E7-EBD8-B646-A730-8D8609338E5A}" type="presParOf" srcId="{D461F36A-50C7-A045-B0EF-C6295246BE7F}" destId="{76253273-C764-134A-A761-29B908174218}" srcOrd="8" destOrd="0" presId="urn:microsoft.com/office/officeart/2005/8/layout/radial6"/>
    <dgm:cxn modelId="{4DC1A796-43F9-DE46-AE37-D4627BCBC472}" type="presParOf" srcId="{D461F36A-50C7-A045-B0EF-C6295246BE7F}" destId="{E875CE4B-8F3A-CB46-8A23-CA5FD1D99E8D}" srcOrd="9" destOrd="0" presId="urn:microsoft.com/office/officeart/2005/8/layout/radial6"/>
    <dgm:cxn modelId="{05412EAA-474A-2640-8D68-758F6973E95C}" type="presParOf" srcId="{D461F36A-50C7-A045-B0EF-C6295246BE7F}" destId="{25E76CDD-C9D6-DA45-A081-2E22F7EF34ED}" srcOrd="10" destOrd="0" presId="urn:microsoft.com/office/officeart/2005/8/layout/radial6"/>
    <dgm:cxn modelId="{CA845803-05A8-F146-87A4-0BE9ACF3A731}" type="presParOf" srcId="{D461F36A-50C7-A045-B0EF-C6295246BE7F}" destId="{F94BEFF6-9200-A341-88BD-1A6BF0C64A60}" srcOrd="11" destOrd="0" presId="urn:microsoft.com/office/officeart/2005/8/layout/radial6"/>
    <dgm:cxn modelId="{D90EA5C4-67C7-E44B-AD49-94A4CD0B7F4D}" type="presParOf" srcId="{D461F36A-50C7-A045-B0EF-C6295246BE7F}" destId="{7DD00B75-5378-E94E-ACFB-5BE4035EDD1A}" srcOrd="12" destOrd="0" presId="urn:microsoft.com/office/officeart/2005/8/layout/radial6"/>
    <dgm:cxn modelId="{F5F8F02A-AD2A-AA4A-BCAC-3F1593A9B8DF}" type="presParOf" srcId="{D461F36A-50C7-A045-B0EF-C6295246BE7F}" destId="{54FE1632-3372-0B4F-9874-BD10CF59CAFA}" srcOrd="13" destOrd="0" presId="urn:microsoft.com/office/officeart/2005/8/layout/radial6"/>
    <dgm:cxn modelId="{3A2F36B7-765B-384A-968F-5C2DC71AE0F2}" type="presParOf" srcId="{D461F36A-50C7-A045-B0EF-C6295246BE7F}" destId="{FDA712D9-432E-9440-90CC-0692AE53BE55}" srcOrd="14" destOrd="0" presId="urn:microsoft.com/office/officeart/2005/8/layout/radial6"/>
    <dgm:cxn modelId="{822756C4-B35E-D244-BA0C-CFD1CF17ECD5}" type="presParOf" srcId="{D461F36A-50C7-A045-B0EF-C6295246BE7F}" destId="{615E8DA2-69A6-EF43-8871-62F7434CAFA4}" srcOrd="15" destOrd="0" presId="urn:microsoft.com/office/officeart/2005/8/layout/radial6"/>
    <dgm:cxn modelId="{380EAEDE-99D9-2343-8C38-44E1C29D8C6C}" type="presParOf" srcId="{D461F36A-50C7-A045-B0EF-C6295246BE7F}" destId="{2D6729F6-24B4-AE49-B652-C178EE4732C1}" srcOrd="16" destOrd="0" presId="urn:microsoft.com/office/officeart/2005/8/layout/radial6"/>
    <dgm:cxn modelId="{735F9EB6-FBB9-054C-BAB9-B04C16420439}" type="presParOf" srcId="{D461F36A-50C7-A045-B0EF-C6295246BE7F}" destId="{E3EE95C0-809D-D442-A6E3-7FBEBBC9BF8F}" srcOrd="17" destOrd="0" presId="urn:microsoft.com/office/officeart/2005/8/layout/radial6"/>
    <dgm:cxn modelId="{4EEB63BA-1225-0140-B090-F2A9E73F7575}" type="presParOf" srcId="{D461F36A-50C7-A045-B0EF-C6295246BE7F}" destId="{27E3532B-4486-534C-A306-A10705FC2A74}" srcOrd="18" destOrd="0" presId="urn:microsoft.com/office/officeart/2005/8/layout/radial6"/>
    <dgm:cxn modelId="{C61813DA-DE4A-E141-BB6D-9E33312C2665}" type="presParOf" srcId="{D461F36A-50C7-A045-B0EF-C6295246BE7F}" destId="{C73AA100-AD39-1243-BE3A-A2C6409C802D}" srcOrd="19" destOrd="0" presId="urn:microsoft.com/office/officeart/2005/8/layout/radial6"/>
    <dgm:cxn modelId="{3984D6FF-D9D2-D84D-B747-8EDF8E6251BA}" type="presParOf" srcId="{D461F36A-50C7-A045-B0EF-C6295246BE7F}" destId="{0998C7D2-B7A6-DC46-B297-66D42FFAE8A7}" srcOrd="20" destOrd="0" presId="urn:microsoft.com/office/officeart/2005/8/layout/radial6"/>
    <dgm:cxn modelId="{5A7F784C-384E-3348-A72E-5C6A296BBC82}" type="presParOf" srcId="{D461F36A-50C7-A045-B0EF-C6295246BE7F}" destId="{EBFBB20E-42A1-234B-8FAB-A7CA6403E50B}" srcOrd="21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FBB20E-42A1-234B-8FAB-A7CA6403E50B}">
      <dsp:nvSpPr>
        <dsp:cNvPr id="0" name=""/>
        <dsp:cNvSpPr/>
      </dsp:nvSpPr>
      <dsp:spPr>
        <a:xfrm>
          <a:off x="2922805" y="479123"/>
          <a:ext cx="3798304" cy="3798304"/>
        </a:xfrm>
        <a:prstGeom prst="blockArc">
          <a:avLst>
            <a:gd name="adj1" fmla="val 13114286"/>
            <a:gd name="adj2" fmla="val 16200000"/>
            <a:gd name="adj3" fmla="val 390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E3532B-4486-534C-A306-A10705FC2A74}">
      <dsp:nvSpPr>
        <dsp:cNvPr id="0" name=""/>
        <dsp:cNvSpPr/>
      </dsp:nvSpPr>
      <dsp:spPr>
        <a:xfrm>
          <a:off x="2922805" y="479123"/>
          <a:ext cx="3798304" cy="3798304"/>
        </a:xfrm>
        <a:prstGeom prst="blockArc">
          <a:avLst>
            <a:gd name="adj1" fmla="val 10028571"/>
            <a:gd name="adj2" fmla="val 13114286"/>
            <a:gd name="adj3" fmla="val 390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5E8DA2-69A6-EF43-8871-62F7434CAFA4}">
      <dsp:nvSpPr>
        <dsp:cNvPr id="0" name=""/>
        <dsp:cNvSpPr/>
      </dsp:nvSpPr>
      <dsp:spPr>
        <a:xfrm>
          <a:off x="2922805" y="479123"/>
          <a:ext cx="3798304" cy="3798304"/>
        </a:xfrm>
        <a:prstGeom prst="blockArc">
          <a:avLst>
            <a:gd name="adj1" fmla="val 6942857"/>
            <a:gd name="adj2" fmla="val 10028571"/>
            <a:gd name="adj3" fmla="val 390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D00B75-5378-E94E-ACFB-5BE4035EDD1A}">
      <dsp:nvSpPr>
        <dsp:cNvPr id="0" name=""/>
        <dsp:cNvSpPr/>
      </dsp:nvSpPr>
      <dsp:spPr>
        <a:xfrm>
          <a:off x="2922805" y="479123"/>
          <a:ext cx="3798304" cy="3798304"/>
        </a:xfrm>
        <a:prstGeom prst="blockArc">
          <a:avLst>
            <a:gd name="adj1" fmla="val 3857143"/>
            <a:gd name="adj2" fmla="val 6942857"/>
            <a:gd name="adj3" fmla="val 390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75CE4B-8F3A-CB46-8A23-CA5FD1D99E8D}">
      <dsp:nvSpPr>
        <dsp:cNvPr id="0" name=""/>
        <dsp:cNvSpPr/>
      </dsp:nvSpPr>
      <dsp:spPr>
        <a:xfrm>
          <a:off x="2922805" y="479123"/>
          <a:ext cx="3798304" cy="3798304"/>
        </a:xfrm>
        <a:prstGeom prst="blockArc">
          <a:avLst>
            <a:gd name="adj1" fmla="val 771429"/>
            <a:gd name="adj2" fmla="val 3857143"/>
            <a:gd name="adj3" fmla="val 390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F9F7B8-5F40-6E4C-B065-5A394B503C19}">
      <dsp:nvSpPr>
        <dsp:cNvPr id="0" name=""/>
        <dsp:cNvSpPr/>
      </dsp:nvSpPr>
      <dsp:spPr>
        <a:xfrm>
          <a:off x="2922805" y="479123"/>
          <a:ext cx="3798304" cy="3798304"/>
        </a:xfrm>
        <a:prstGeom prst="blockArc">
          <a:avLst>
            <a:gd name="adj1" fmla="val 19285714"/>
            <a:gd name="adj2" fmla="val 771429"/>
            <a:gd name="adj3" fmla="val 390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52902D-9350-1B43-B806-F7A5F5FA234C}">
      <dsp:nvSpPr>
        <dsp:cNvPr id="0" name=""/>
        <dsp:cNvSpPr/>
      </dsp:nvSpPr>
      <dsp:spPr>
        <a:xfrm>
          <a:off x="2922805" y="479123"/>
          <a:ext cx="3798304" cy="3798304"/>
        </a:xfrm>
        <a:prstGeom prst="blockArc">
          <a:avLst>
            <a:gd name="adj1" fmla="val 16200000"/>
            <a:gd name="adj2" fmla="val 19285714"/>
            <a:gd name="adj3" fmla="val 390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CB7061-22AC-2344-ADE7-14B70D16F6CF}">
      <dsp:nvSpPr>
        <dsp:cNvPr id="0" name=""/>
        <dsp:cNvSpPr/>
      </dsp:nvSpPr>
      <dsp:spPr>
        <a:xfrm>
          <a:off x="4086185" y="1642503"/>
          <a:ext cx="1471544" cy="14715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700" kern="1200" dirty="0"/>
            <a:t>Metabolt syndrom</a:t>
          </a:r>
        </a:p>
      </dsp:txBody>
      <dsp:txXfrm>
        <a:off x="4301688" y="1858006"/>
        <a:ext cx="1040538" cy="1040538"/>
      </dsp:txXfrm>
    </dsp:sp>
    <dsp:sp modelId="{0323040C-9FFF-0B49-9C88-7E519FFEDFB4}">
      <dsp:nvSpPr>
        <dsp:cNvPr id="0" name=""/>
        <dsp:cNvSpPr/>
      </dsp:nvSpPr>
      <dsp:spPr>
        <a:xfrm>
          <a:off x="4306916" y="1165"/>
          <a:ext cx="1030081" cy="10300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700" kern="1200" dirty="0"/>
            <a:t>Nedsatt glukostolerans</a:t>
          </a:r>
        </a:p>
      </dsp:txBody>
      <dsp:txXfrm>
        <a:off x="4457768" y="152017"/>
        <a:ext cx="728377" cy="728377"/>
      </dsp:txXfrm>
    </dsp:sp>
    <dsp:sp modelId="{CC18506C-0E4D-ED4A-95AD-FEB61C234B42}">
      <dsp:nvSpPr>
        <dsp:cNvPr id="0" name=""/>
        <dsp:cNvSpPr/>
      </dsp:nvSpPr>
      <dsp:spPr>
        <a:xfrm>
          <a:off x="5762741" y="702253"/>
          <a:ext cx="1030081" cy="10300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700" kern="1200" dirty="0"/>
            <a:t>Insulinresistens</a:t>
          </a:r>
        </a:p>
      </dsp:txBody>
      <dsp:txXfrm>
        <a:off x="5913593" y="853105"/>
        <a:ext cx="728377" cy="728377"/>
      </dsp:txXfrm>
    </dsp:sp>
    <dsp:sp modelId="{0139AD35-69F8-6B4A-B885-C8AB71CE64D0}">
      <dsp:nvSpPr>
        <dsp:cNvPr id="0" name=""/>
        <dsp:cNvSpPr/>
      </dsp:nvSpPr>
      <dsp:spPr>
        <a:xfrm>
          <a:off x="6122300" y="2277584"/>
          <a:ext cx="1030081" cy="10300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700" kern="1200" dirty="0"/>
            <a:t>Lågt HDL-kolesterol</a:t>
          </a:r>
        </a:p>
      </dsp:txBody>
      <dsp:txXfrm>
        <a:off x="6273152" y="2428436"/>
        <a:ext cx="728377" cy="728377"/>
      </dsp:txXfrm>
    </dsp:sp>
    <dsp:sp modelId="{25E76CDD-C9D6-DA45-A081-2E22F7EF34ED}">
      <dsp:nvSpPr>
        <dsp:cNvPr id="0" name=""/>
        <dsp:cNvSpPr/>
      </dsp:nvSpPr>
      <dsp:spPr>
        <a:xfrm>
          <a:off x="5114838" y="3540901"/>
          <a:ext cx="1030081" cy="10300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700" kern="1200" dirty="0"/>
            <a:t>Höga triglycerider</a:t>
          </a:r>
        </a:p>
      </dsp:txBody>
      <dsp:txXfrm>
        <a:off x="5265690" y="3691753"/>
        <a:ext cx="728377" cy="728377"/>
      </dsp:txXfrm>
    </dsp:sp>
    <dsp:sp modelId="{54FE1632-3372-0B4F-9874-BD10CF59CAFA}">
      <dsp:nvSpPr>
        <dsp:cNvPr id="0" name=""/>
        <dsp:cNvSpPr/>
      </dsp:nvSpPr>
      <dsp:spPr>
        <a:xfrm>
          <a:off x="3498995" y="3540901"/>
          <a:ext cx="1030081" cy="10300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700" kern="1200" dirty="0" err="1"/>
            <a:t>Midje</a:t>
          </a:r>
          <a:r>
            <a:rPr lang="sv-SE" sz="700" kern="1200" dirty="0"/>
            <a:t>/höftmått För man&gt;0,9  och kvinnor &gt;0,85</a:t>
          </a:r>
        </a:p>
      </dsp:txBody>
      <dsp:txXfrm>
        <a:off x="3649847" y="3691753"/>
        <a:ext cx="728377" cy="728377"/>
      </dsp:txXfrm>
    </dsp:sp>
    <dsp:sp modelId="{2D6729F6-24B4-AE49-B652-C178EE4732C1}">
      <dsp:nvSpPr>
        <dsp:cNvPr id="0" name=""/>
        <dsp:cNvSpPr/>
      </dsp:nvSpPr>
      <dsp:spPr>
        <a:xfrm>
          <a:off x="2491533" y="2277584"/>
          <a:ext cx="1030081" cy="10300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700" kern="1200" dirty="0"/>
            <a:t>Midjemått &gt; 94 cm män, &gt; 80 cm kvinnor</a:t>
          </a:r>
        </a:p>
      </dsp:txBody>
      <dsp:txXfrm>
        <a:off x="2642385" y="2428436"/>
        <a:ext cx="728377" cy="728377"/>
      </dsp:txXfrm>
    </dsp:sp>
    <dsp:sp modelId="{C73AA100-AD39-1243-BE3A-A2C6409C802D}">
      <dsp:nvSpPr>
        <dsp:cNvPr id="0" name=""/>
        <dsp:cNvSpPr/>
      </dsp:nvSpPr>
      <dsp:spPr>
        <a:xfrm>
          <a:off x="2851092" y="702253"/>
          <a:ext cx="1030081" cy="10300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700" kern="1200" dirty="0"/>
            <a:t>Högt blodtryck</a:t>
          </a:r>
        </a:p>
      </dsp:txBody>
      <dsp:txXfrm>
        <a:off x="3001944" y="853105"/>
        <a:ext cx="728377" cy="7283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FI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A54920-111C-A946-A352-CDCEA1C0F481}" type="datetimeFigureOut">
              <a:rPr lang="sv-FI" smtClean="0"/>
              <a:t>2022-10-29</a:t>
            </a:fld>
            <a:endParaRPr lang="sv-FI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FI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FI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6F245A-054B-E640-8F95-158287269634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056967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FI" dirty="0"/>
              <a:t>De vanligaste hjärt kärlsjukdomarna enligt THL</a:t>
            </a:r>
          </a:p>
          <a:p>
            <a:r>
              <a:rPr lang="sv-FI" dirty="0"/>
              <a:t>Koronarsjuk, ateroskleros pga dålig levnadsvanor och blodtrycket. -&gt; hjärtinfarkt, AP m.m. Även inga symtom -&gt;plötslig död. </a:t>
            </a:r>
          </a:p>
          <a:p>
            <a:r>
              <a:rPr lang="sv-FI" dirty="0"/>
              <a:t>Hjärtsvikt-&gt; Försvagad pumpförmåga, koronarsjukd. Blodtryckssjukdom. Ovanliga medfött m.m.</a:t>
            </a:r>
          </a:p>
          <a:p>
            <a:r>
              <a:rPr lang="sv-FI" dirty="0"/>
              <a:t>Cirkulation i hjärna; bestående eller tillfälligt cirkulation eller hjärnblödning. </a:t>
            </a:r>
          </a:p>
          <a:p>
            <a:r>
              <a:rPr lang="sv-FI" dirty="0"/>
              <a:t>Finns Flera olika, arytmier , infektioner, medfödda hjärtsjukdomar m.m.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6F245A-054B-E640-8F95-158287269634}" type="slidenum">
              <a:rPr lang="sv-FI" smtClean="0"/>
              <a:t>2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2752523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FI" dirty="0"/>
              <a:t>Tex två knäckebröd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6F245A-054B-E640-8F95-158287269634}" type="slidenum">
              <a:rPr lang="sv-FI" smtClean="0"/>
              <a:t>16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7892880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FI" dirty="0"/>
              <a:t>Normala reaktioner. Prata med vården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6F245A-054B-E640-8F95-158287269634}" type="slidenum">
              <a:rPr lang="sv-FI" smtClean="0"/>
              <a:t>17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1783259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FI" dirty="0"/>
              <a:t>Visa film vid behov. https://www.hjart-lung.se/diagnoser/hjarta/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6F245A-054B-E640-8F95-158287269634}" type="slidenum">
              <a:rPr lang="sv-FI" smtClean="0"/>
              <a:t>18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42007831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FI" dirty="0"/>
              <a:t>Enskilt största gruppen av dödsorsaker. </a:t>
            </a:r>
          </a:p>
          <a:p>
            <a:endParaRPr lang="sv-FI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6F245A-054B-E640-8F95-158287269634}" type="slidenum">
              <a:rPr lang="sv-FI" smtClean="0"/>
              <a:t>3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5844413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FI" dirty="0"/>
              <a:t>Pumpa runt blodet i kroppen</a:t>
            </a:r>
          </a:p>
          <a:p>
            <a:r>
              <a:rPr lang="sv-FI" dirty="0"/>
              <a:t>Fyra rum; vänster förmak, höger förmak, vänster och höger kammare</a:t>
            </a:r>
          </a:p>
          <a:p>
            <a:r>
              <a:rPr lang="sv-FI" dirty="0"/>
              <a:t>Från kropp till höger förmak och vidare till höger kammare via vener, osyresatt blod, fortsätter till lungorna där det syresätts och  vänster förmak till vänster kammare och ut i kroppen igen.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6F245A-054B-E640-8F95-158287269634}" type="slidenum">
              <a:rPr lang="sv-FI" smtClean="0"/>
              <a:t>4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9429102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FI" dirty="0"/>
              <a:t>Klaff; gör att blodet fortsätter framåt i systemet. Backventil.</a:t>
            </a:r>
          </a:p>
          <a:p>
            <a:r>
              <a:rPr lang="sv-FI" dirty="0"/>
              <a:t>Retledningssystem;Sinusknuta startar sammandragning-&gt; AV-knutan, saktar ner för att hinna tömma -&gt; HIS bunt drar samman kammarna och blodet pumpas vidare.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6F245A-054B-E640-8F95-158287269634}" type="slidenum">
              <a:rPr lang="sv-FI" smtClean="0"/>
              <a:t>5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0945786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sv-FI" dirty="0"/>
              <a:t>Startar pga skada i kärlen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FI" dirty="0"/>
              <a:t>Kranskärl, hjärnans artärer aorta, njurar, artärer i ben. Startar i kärlförgreninga pga virvlar.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FI" dirty="0"/>
              <a:t>Betydelse för risken för plackruptur.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FI" dirty="0"/>
              <a:t>Många år, decennier… ärftlighet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FI" dirty="0"/>
              <a:t>Trånga kärl, ingen smidighet och elastiscitet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FI" dirty="0"/>
              <a:t>I hjärtat infrakt eller svikt, i hjärnan stroke, i ben dålig cirkulation och tex fönstertittarsjuka</a:t>
            </a:r>
          </a:p>
          <a:p>
            <a:endParaRPr lang="sv-FI" dirty="0"/>
          </a:p>
          <a:p>
            <a:r>
              <a:rPr lang="sv-FI" dirty="0"/>
              <a:t>Bild från  https://quizlet.com/367798283/karlsjukdomar-ateroskleros-flash-cards/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6F245A-054B-E640-8F95-158287269634}" type="slidenum">
              <a:rPr lang="sv-FI" smtClean="0"/>
              <a:t>7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0681465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FI" dirty="0"/>
              <a:t>Ärftlighet; infarkt yngre än 50 år. Vanligar hos män</a:t>
            </a:r>
          </a:p>
          <a:p>
            <a:r>
              <a:rPr lang="sv-FI" dirty="0"/>
              <a:t>Låg inkomst, låg utbildning, osund arbetsmiljö, negativ stress </a:t>
            </a:r>
          </a:p>
          <a:p>
            <a:r>
              <a:rPr lang="sv-FI" dirty="0"/>
              <a:t>Blodtryck: behandlingsmål 140/90 mår bra -&gt; 130/80 ännu lägre vid samsjuklighet tex. diabetes.</a:t>
            </a:r>
          </a:p>
          <a:p>
            <a:r>
              <a:rPr lang="sv-FI" dirty="0"/>
              <a:t>Bukfetma, livsstilsproblem och ärftlighet</a:t>
            </a:r>
          </a:p>
          <a:p>
            <a:r>
              <a:rPr lang="sv-FI" dirty="0"/>
              <a:t>Diabetes påverkar blodkärlen. 3-5ggt högre än resterande befolkning</a:t>
            </a:r>
          </a:p>
          <a:p>
            <a:r>
              <a:rPr lang="sv-FI" dirty="0"/>
              <a:t>Kolesterol LDL viktigast.</a:t>
            </a:r>
          </a:p>
          <a:p>
            <a:endParaRPr lang="sv-FI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6F245A-054B-E640-8F95-158287269634}" type="slidenum">
              <a:rPr lang="sv-FI" smtClean="0"/>
              <a:t>9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4688085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FI" dirty="0"/>
              <a:t>Livsstilförändringar,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6F245A-054B-E640-8F95-158287269634}" type="slidenum">
              <a:rPr lang="sv-FI" smtClean="0"/>
              <a:t>10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31602492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FI" b="0" i="0" dirty="0">
                <a:solidFill>
                  <a:srgbClr val="3D4353"/>
                </a:solidFill>
                <a:effectLst/>
                <a:latin typeface="Open Sans" panose="020F0502020204030204" pitchFamily="34" charset="0"/>
              </a:rPr>
              <a:t>Att förändra sina levnadsvanor är grunden förebygga och behandla. I förändringarna ingår rökstopp, regelbunden fysisk aktivitet, nyttig kost, viktnedgång och minskad stress. ÅHS kan hjälpa med hjärtträning via hjärtmottagningen.</a:t>
            </a:r>
          </a:p>
          <a:p>
            <a:r>
              <a:rPr lang="sv-FI" b="0" i="0" dirty="0">
                <a:solidFill>
                  <a:srgbClr val="3D4353"/>
                </a:solidFill>
                <a:effectLst/>
                <a:latin typeface="Open Sans" panose="020F0502020204030204" pitchFamily="34" charset="0"/>
              </a:rPr>
              <a:t>Actilyse pga långt till större sjukhus.</a:t>
            </a:r>
          </a:p>
          <a:p>
            <a:r>
              <a:rPr lang="sv-FI" b="0" i="0" dirty="0">
                <a:solidFill>
                  <a:srgbClr val="3D4353"/>
                </a:solidFill>
                <a:effectLst/>
                <a:latin typeface="Open Sans" panose="020F0502020204030204" pitchFamily="34" charset="0"/>
              </a:rPr>
              <a:t>Kirurgi; Pci, Bypass, ablation, klaffoperationer(TAVI via ljumsken eller öppen hjärtkirurgi). </a:t>
            </a:r>
          </a:p>
          <a:p>
            <a:r>
              <a:rPr lang="sv-FI" b="0" i="0" dirty="0">
                <a:solidFill>
                  <a:srgbClr val="3D4353"/>
                </a:solidFill>
                <a:effectLst/>
                <a:latin typeface="Open Sans" panose="020F0502020204030204" pitchFamily="34" charset="0"/>
              </a:rPr>
              <a:t>Förmaktsflimmer; lära känna sin egen puls. </a:t>
            </a:r>
          </a:p>
          <a:p>
            <a:r>
              <a:rPr lang="sv-FI" dirty="0"/>
              <a:t>PM; finns flera olika, ”vanlig!, CRT, ICD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6F245A-054B-E640-8F95-158287269634}" type="slidenum">
              <a:rPr lang="sv-FI" smtClean="0"/>
              <a:t>11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9264997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FI" dirty="0"/>
              <a:t>Ballongvidgning.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6F245A-054B-E640-8F95-158287269634}" type="slidenum">
              <a:rPr lang="sv-FI" smtClean="0"/>
              <a:t>12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539302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5B9C9-77CB-6E43-A911-C9C9A708228F}" type="datetimeFigureOut">
              <a:rPr lang="sv-FI" smtClean="0"/>
              <a:t>2022-10-29</a:t>
            </a:fld>
            <a:endParaRPr lang="sv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7126398F-9E89-5B43-B205-F64BD523EAB6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4289656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ch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5B9C9-77CB-6E43-A911-C9C9A708228F}" type="datetimeFigureOut">
              <a:rPr lang="sv-FI" smtClean="0"/>
              <a:t>2022-10-29</a:t>
            </a:fld>
            <a:endParaRPr lang="sv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126398F-9E89-5B43-B205-F64BD523EAB6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084093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eskriv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5B9C9-77CB-6E43-A911-C9C9A708228F}" type="datetimeFigureOut">
              <a:rPr lang="sv-FI" smtClean="0"/>
              <a:t>2022-10-29</a:t>
            </a:fld>
            <a:endParaRPr lang="sv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126398F-9E89-5B43-B205-F64BD523EAB6}" type="slidenum">
              <a:rPr lang="sv-FI" smtClean="0"/>
              <a:t>‹#›</a:t>
            </a:fld>
            <a:endParaRPr lang="sv-FI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954390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n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5B9C9-77CB-6E43-A911-C9C9A708228F}" type="datetimeFigureOut">
              <a:rPr lang="sv-FI" smtClean="0"/>
              <a:t>2022-10-29</a:t>
            </a:fld>
            <a:endParaRPr lang="sv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126398F-9E89-5B43-B205-F64BD523EAB6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36427976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nkort för 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5B9C9-77CB-6E43-A911-C9C9A708228F}" type="datetimeFigureOut">
              <a:rPr lang="sv-FI" smtClean="0"/>
              <a:t>2022-10-29</a:t>
            </a:fld>
            <a:endParaRPr lang="sv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126398F-9E89-5B43-B205-F64BD523EAB6}" type="slidenum">
              <a:rPr lang="sv-FI" smtClean="0"/>
              <a:t>‹#›</a:t>
            </a:fld>
            <a:endParaRPr lang="sv-FI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693561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nt eller fals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5B9C9-77CB-6E43-A911-C9C9A708228F}" type="datetimeFigureOut">
              <a:rPr lang="sv-FI" smtClean="0"/>
              <a:t>2022-10-29</a:t>
            </a:fld>
            <a:endParaRPr lang="sv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126398F-9E89-5B43-B205-F64BD523EAB6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8852058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5B9C9-77CB-6E43-A911-C9C9A708228F}" type="datetimeFigureOut">
              <a:rPr lang="sv-FI" smtClean="0"/>
              <a:t>2022-10-29</a:t>
            </a:fld>
            <a:endParaRPr lang="sv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6398F-9E89-5B43-B205-F64BD523EAB6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38432862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5B9C9-77CB-6E43-A911-C9C9A708228F}" type="datetimeFigureOut">
              <a:rPr lang="sv-FI" smtClean="0"/>
              <a:t>2022-10-29</a:t>
            </a:fld>
            <a:endParaRPr lang="sv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6398F-9E89-5B43-B205-F64BD523EAB6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3675922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5B9C9-77CB-6E43-A911-C9C9A708228F}" type="datetimeFigureOut">
              <a:rPr lang="sv-FI" smtClean="0"/>
              <a:t>2022-10-29</a:t>
            </a:fld>
            <a:endParaRPr lang="sv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6398F-9E89-5B43-B205-F64BD523EAB6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695352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5B9C9-77CB-6E43-A911-C9C9A708228F}" type="datetimeFigureOut">
              <a:rPr lang="sv-FI" smtClean="0"/>
              <a:t>2022-10-29</a:t>
            </a:fld>
            <a:endParaRPr lang="sv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126398F-9E89-5B43-B205-F64BD523EAB6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492159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5B9C9-77CB-6E43-A911-C9C9A708228F}" type="datetimeFigureOut">
              <a:rPr lang="sv-FI" smtClean="0"/>
              <a:t>2022-10-29</a:t>
            </a:fld>
            <a:endParaRPr lang="sv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126398F-9E89-5B43-B205-F64BD523EAB6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447690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5B9C9-77CB-6E43-A911-C9C9A708228F}" type="datetimeFigureOut">
              <a:rPr lang="sv-FI" smtClean="0"/>
              <a:t>2022-10-29</a:t>
            </a:fld>
            <a:endParaRPr lang="sv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126398F-9E89-5B43-B205-F64BD523EAB6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332471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5B9C9-77CB-6E43-A911-C9C9A708228F}" type="datetimeFigureOut">
              <a:rPr lang="sv-FI" smtClean="0"/>
              <a:t>2022-10-29</a:t>
            </a:fld>
            <a:endParaRPr lang="sv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6398F-9E89-5B43-B205-F64BD523EAB6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3761910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5B9C9-77CB-6E43-A911-C9C9A708228F}" type="datetimeFigureOut">
              <a:rPr lang="sv-FI" smtClean="0"/>
              <a:t>2022-10-29</a:t>
            </a:fld>
            <a:endParaRPr lang="sv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6398F-9E89-5B43-B205-F64BD523EAB6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608217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5B9C9-77CB-6E43-A911-C9C9A708228F}" type="datetimeFigureOut">
              <a:rPr lang="sv-FI" smtClean="0"/>
              <a:t>2022-10-29</a:t>
            </a:fld>
            <a:endParaRPr lang="sv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6398F-9E89-5B43-B205-F64BD523EAB6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3134806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5B9C9-77CB-6E43-A911-C9C9A708228F}" type="datetimeFigureOut">
              <a:rPr lang="sv-FI" smtClean="0"/>
              <a:t>2022-10-29</a:t>
            </a:fld>
            <a:endParaRPr lang="sv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126398F-9E89-5B43-B205-F64BD523EAB6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676062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15B9C9-77CB-6E43-A911-C9C9A708228F}" type="datetimeFigureOut">
              <a:rPr lang="sv-FI" smtClean="0"/>
              <a:t>2022-10-29</a:t>
            </a:fld>
            <a:endParaRPr lang="sv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126398F-9E89-5B43-B205-F64BD523EAB6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668752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sydan.fi/sv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livsmedelsverket.se/matvanor-halsa--miljo/kostrad/rad-om-bra-mat-hitta-ditt-satt" TargetMode="External"/><Relationship Id="rId5" Type="http://schemas.openxmlformats.org/officeDocument/2006/relationships/hyperlink" Target="https://www.hjart-lung.se/diagnoser/hjarta/" TargetMode="External"/><Relationship Id="rId4" Type="http://schemas.openxmlformats.org/officeDocument/2006/relationships/hyperlink" Target="https://www.hjart-lungfonden.se/sjukdomar/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FFEFE8B-05B1-41C8-9C6A-F72445761BA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FI" dirty="0"/>
              <a:t>Lemböte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E76F3BA9-8A55-FECB-8414-A9CD16A0C85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FI" dirty="0"/>
              <a:t>29.10 2022</a:t>
            </a:r>
          </a:p>
        </p:txBody>
      </p:sp>
    </p:spTree>
    <p:extLst>
      <p:ext uri="{BB962C8B-B14F-4D97-AF65-F5344CB8AC3E}">
        <p14:creationId xmlns:p14="http://schemas.microsoft.com/office/powerpoint/2010/main" val="13284222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18204F3-8721-391A-0091-859266988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Metabolt syndrom</a:t>
            </a:r>
          </a:p>
        </p:txBody>
      </p:sp>
      <p:graphicFrame>
        <p:nvGraphicFramePr>
          <p:cNvPr id="4" name="Platshållare för innehåll 3">
            <a:extLst>
              <a:ext uri="{FF2B5EF4-FFF2-40B4-BE49-F238E27FC236}">
                <a16:creationId xmlns:a16="http://schemas.microsoft.com/office/drawing/2014/main" id="{ABF91F43-697C-53FA-7399-97686CF1F62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738874"/>
              </p:ext>
            </p:extLst>
          </p:nvPr>
        </p:nvGraphicFramePr>
        <p:xfrm>
          <a:off x="1860698" y="1339702"/>
          <a:ext cx="9643915" cy="45721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34701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08E9049-91F2-E27B-E9CF-B4A906B6B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Behandling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830BD95-314B-F6D0-8B69-B3110A136D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FI" dirty="0"/>
              <a:t>Livsstilsförändringar</a:t>
            </a:r>
          </a:p>
          <a:p>
            <a:r>
              <a:rPr lang="sv-FI" dirty="0"/>
              <a:t>Läkemedel</a:t>
            </a:r>
          </a:p>
          <a:p>
            <a:r>
              <a:rPr lang="sv-FI" dirty="0"/>
              <a:t>Kirurgi </a:t>
            </a:r>
          </a:p>
          <a:p>
            <a:r>
              <a:rPr lang="sv-FI" dirty="0"/>
              <a:t>Elkonvertering</a:t>
            </a:r>
          </a:p>
          <a:p>
            <a:r>
              <a:rPr lang="sv-FI" dirty="0"/>
              <a:t>Pacemaker.</a:t>
            </a:r>
          </a:p>
        </p:txBody>
      </p:sp>
    </p:spTree>
    <p:extLst>
      <p:ext uri="{BB962C8B-B14F-4D97-AF65-F5344CB8AC3E}">
        <p14:creationId xmlns:p14="http://schemas.microsoft.com/office/powerpoint/2010/main" val="10325718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E93B419-BD41-8A8B-6E33-E291ED42E96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279775" y="623888"/>
            <a:ext cx="8912225" cy="1281112"/>
          </a:xfrm>
        </p:spPr>
        <p:txBody>
          <a:bodyPr/>
          <a:lstStyle/>
          <a:p>
            <a:r>
              <a:rPr lang="sv-FI" dirty="0"/>
              <a:t>PCI </a:t>
            </a:r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B89A5A12-BAD1-09F3-B572-44FCAD1851DB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1273628" y="1517650"/>
            <a:ext cx="3076575" cy="3822700"/>
          </a:xfr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925E061C-44DE-1E56-77A7-640D543010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5225" y="1232184"/>
            <a:ext cx="3508596" cy="4108166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FAEDAED0-BB9C-81D0-9406-CB137C6721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31188" y="2082637"/>
            <a:ext cx="3508596" cy="415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7779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5686E2CE-C12D-E5CB-8B70-5AEF16F37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Bypassoperation</a:t>
            </a:r>
          </a:p>
        </p:txBody>
      </p:sp>
      <p:pic>
        <p:nvPicPr>
          <p:cNvPr id="9" name="Platshållare för innehåll 8">
            <a:extLst>
              <a:ext uri="{FF2B5EF4-FFF2-40B4-BE49-F238E27FC236}">
                <a16:creationId xmlns:a16="http://schemas.microsoft.com/office/drawing/2014/main" id="{1E344B49-CC32-D8E3-6C83-5B47D040A5E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592924" y="2126222"/>
            <a:ext cx="2795601" cy="3653745"/>
          </a:xfrm>
        </p:spPr>
      </p:pic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3760CA09-F3FB-4444-53EA-AE809B82749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v-FI" dirty="0"/>
              <a:t>Blodkär från andra delar på kroppen som leder förbi förträngningar.</a:t>
            </a:r>
          </a:p>
        </p:txBody>
      </p:sp>
    </p:spTree>
    <p:extLst>
      <p:ext uri="{BB962C8B-B14F-4D97-AF65-F5344CB8AC3E}">
        <p14:creationId xmlns:p14="http://schemas.microsoft.com/office/powerpoint/2010/main" val="16435344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3C6D889-38AE-18BF-6B9B-351C475DF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Närings-rekommendationer. </a:t>
            </a:r>
          </a:p>
        </p:txBody>
      </p:sp>
      <p:pic>
        <p:nvPicPr>
          <p:cNvPr id="6" name="Platshållare för innehåll 5">
            <a:extLst>
              <a:ext uri="{FF2B5EF4-FFF2-40B4-BE49-F238E27FC236}">
                <a16:creationId xmlns:a16="http://schemas.microsoft.com/office/drawing/2014/main" id="{A0A8540B-CA22-B8D2-ACC5-C7574748FC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23013" y="1460664"/>
            <a:ext cx="5181600" cy="3385810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614D22B-AEF2-A233-22BC-04C3C56BC64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sv-FI" dirty="0"/>
              <a:t>Äta regelbundet</a:t>
            </a:r>
          </a:p>
          <a:p>
            <a:r>
              <a:rPr lang="sv-FI" dirty="0"/>
              <a:t>Fisk 2-3 ggt/ vecka</a:t>
            </a:r>
          </a:p>
          <a:p>
            <a:r>
              <a:rPr lang="sv-FI" dirty="0"/>
              <a:t>500 g kött / vecka</a:t>
            </a:r>
          </a:p>
          <a:p>
            <a:r>
              <a:rPr lang="sv-FI" dirty="0"/>
              <a:t>Undvika sockrade drycker. </a:t>
            </a:r>
          </a:p>
          <a:p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27716872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5DF741E-8F77-44C1-B838-A407A7B6D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Näringsrekommendationer forts.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B03EC47-B7FD-8026-6026-02F30DAF0C4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v-FI" b="1" dirty="0"/>
              <a:t>Grönsaker och frukt</a:t>
            </a:r>
          </a:p>
          <a:p>
            <a:r>
              <a:rPr lang="sv-FI" dirty="0"/>
              <a:t>Grova och fiberrika</a:t>
            </a:r>
          </a:p>
          <a:p>
            <a:r>
              <a:rPr lang="sv-FI" dirty="0"/>
              <a:t>500 g/dag</a:t>
            </a:r>
          </a:p>
          <a:p>
            <a:endParaRPr lang="sv-FI" dirty="0"/>
          </a:p>
          <a:p>
            <a:r>
              <a:rPr lang="sv-FI" b="1" dirty="0"/>
              <a:t>Nötter och frön</a:t>
            </a:r>
          </a:p>
          <a:p>
            <a:r>
              <a:rPr lang="sv-FI" dirty="0"/>
              <a:t>En matsked osaltade nötter och frön/dag</a:t>
            </a:r>
          </a:p>
          <a:p>
            <a:r>
              <a:rPr lang="sv-FI" dirty="0"/>
              <a:t>Nyttiga fetter, vitaminer och mineraler.</a:t>
            </a:r>
          </a:p>
          <a:p>
            <a:endParaRPr lang="sv-FI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C06EDA8E-CBC1-30D9-5BA5-E108B8D653F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v-FI" b="1" dirty="0"/>
              <a:t>Fisk och skaldjur</a:t>
            </a:r>
          </a:p>
          <a:p>
            <a:r>
              <a:rPr lang="sv-FI" dirty="0"/>
              <a:t>2-3 gånger/ vecka</a:t>
            </a:r>
          </a:p>
          <a:p>
            <a:r>
              <a:rPr lang="sv-FI" dirty="0"/>
              <a:t>Både feta och magra</a:t>
            </a:r>
          </a:p>
          <a:p>
            <a:r>
              <a:rPr lang="sv-FI" dirty="0"/>
              <a:t>Omega 3 bra för kärl och hjärta.</a:t>
            </a:r>
          </a:p>
          <a:p>
            <a:endParaRPr lang="sv-FI" dirty="0"/>
          </a:p>
          <a:p>
            <a:r>
              <a:rPr lang="sv-FI" b="1" dirty="0"/>
              <a:t>Kött och chark</a:t>
            </a:r>
          </a:p>
          <a:p>
            <a:r>
              <a:rPr lang="sv-FI" dirty="0"/>
              <a:t>Inte mer än 500 g/vecka</a:t>
            </a:r>
          </a:p>
        </p:txBody>
      </p:sp>
    </p:spTree>
    <p:extLst>
      <p:ext uri="{BB962C8B-B14F-4D97-AF65-F5344CB8AC3E}">
        <p14:creationId xmlns:p14="http://schemas.microsoft.com/office/powerpoint/2010/main" val="18021397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3BCF645-FAA2-09E1-9459-5894C03D2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Näringsrekommendationer forts.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D61FC56-B20F-D78D-4B19-4E8F0713F95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v-FI" b="1" dirty="0"/>
              <a:t>Fullkorn</a:t>
            </a:r>
          </a:p>
          <a:p>
            <a:r>
              <a:rPr lang="sv-FI" dirty="0"/>
              <a:t>Bröd, ris, pasta</a:t>
            </a:r>
          </a:p>
          <a:p>
            <a:r>
              <a:rPr lang="sv-FI" dirty="0"/>
              <a:t>70 g för kvinnor och 90 g förmän</a:t>
            </a:r>
          </a:p>
          <a:p>
            <a:endParaRPr lang="sv-FI" dirty="0"/>
          </a:p>
          <a:p>
            <a:r>
              <a:rPr lang="sv-FI" b="1" dirty="0"/>
              <a:t>Matfett</a:t>
            </a:r>
          </a:p>
          <a:p>
            <a:r>
              <a:rPr lang="sv-FI" dirty="0"/>
              <a:t>Raps eller olivolja</a:t>
            </a:r>
          </a:p>
          <a:p>
            <a:r>
              <a:rPr lang="sv-FI" dirty="0"/>
              <a:t>Olika hjärtmärkningar.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00CAE3B4-464F-5792-E998-1234A4D27DC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v-FI" b="1" dirty="0"/>
              <a:t>Mejeriprodukter</a:t>
            </a:r>
          </a:p>
          <a:p>
            <a:r>
              <a:rPr lang="sv-FI" dirty="0"/>
              <a:t>Magra och osötade</a:t>
            </a:r>
          </a:p>
          <a:p>
            <a:endParaRPr lang="sv-FI" dirty="0"/>
          </a:p>
          <a:p>
            <a:r>
              <a:rPr lang="sv-FI" b="1" dirty="0"/>
              <a:t>Salt</a:t>
            </a:r>
          </a:p>
          <a:p>
            <a:r>
              <a:rPr lang="sv-FI" dirty="0"/>
              <a:t>Mindre salt</a:t>
            </a:r>
          </a:p>
          <a:p>
            <a:endParaRPr lang="sv-FI" dirty="0"/>
          </a:p>
          <a:p>
            <a:r>
              <a:rPr lang="sv-FI" b="1" dirty="0"/>
              <a:t>Socker</a:t>
            </a:r>
          </a:p>
          <a:p>
            <a:r>
              <a:rPr lang="sv-FI" dirty="0"/>
              <a:t>Undvik godis, glass och bakverk</a:t>
            </a:r>
          </a:p>
          <a:p>
            <a:r>
              <a:rPr lang="sv-FI" dirty="0"/>
              <a:t>Ingen läsk eller söta drycker.</a:t>
            </a:r>
          </a:p>
          <a:p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27351469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A70BF9E7-0A0C-3E4B-B10E-0EF6B29CA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Mående efter och under hjärtkärlskjuka.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AFAD76CF-EAB2-6EEF-5E84-786D52262F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FI" dirty="0"/>
              <a:t>Nedstämdhet, depression</a:t>
            </a:r>
          </a:p>
          <a:p>
            <a:r>
              <a:rPr lang="sv-FI" dirty="0"/>
              <a:t>Oro</a:t>
            </a:r>
          </a:p>
          <a:p>
            <a:r>
              <a:rPr lang="sv-FI" dirty="0"/>
              <a:t>Rädsla</a:t>
            </a:r>
          </a:p>
          <a:p>
            <a:r>
              <a:rPr lang="sv-FI" dirty="0"/>
              <a:t>ångest</a:t>
            </a:r>
          </a:p>
        </p:txBody>
      </p:sp>
    </p:spTree>
    <p:extLst>
      <p:ext uri="{BB962C8B-B14F-4D97-AF65-F5344CB8AC3E}">
        <p14:creationId xmlns:p14="http://schemas.microsoft.com/office/powerpoint/2010/main" val="16045354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1C9F7880-A8FD-3E26-BF1F-06B2BBF4C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Länkar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750947C0-17E4-1064-F580-22F938C46E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FI" dirty="0"/>
              <a:t>Finlands hjärtförbund: </a:t>
            </a:r>
            <a:r>
              <a:rPr lang="sv-FI" dirty="0">
                <a:hlinkClick r:id="rId3"/>
              </a:rPr>
              <a:t>https://sydan.fi/sv/</a:t>
            </a:r>
            <a:endParaRPr lang="sv-FI" dirty="0"/>
          </a:p>
          <a:p>
            <a:r>
              <a:rPr lang="sv-FI" dirty="0"/>
              <a:t>Hjärt- lung fonden sverige: </a:t>
            </a:r>
            <a:r>
              <a:rPr lang="sv-FI" dirty="0">
                <a:hlinkClick r:id="rId4"/>
              </a:rPr>
              <a:t>https://www.hjart-lungfonden.se/sjukdomar/</a:t>
            </a:r>
            <a:endParaRPr lang="sv-FI" dirty="0"/>
          </a:p>
          <a:p>
            <a:r>
              <a:rPr lang="sv-FI" dirty="0"/>
              <a:t>Riksförbundet hjärtlung; </a:t>
            </a:r>
            <a:r>
              <a:rPr lang="sv-FI" dirty="0">
                <a:hlinkClick r:id="rId5"/>
              </a:rPr>
              <a:t>https://www.hjart-lung.se/diagnoser/hjarta/</a:t>
            </a:r>
            <a:r>
              <a:rPr lang="sv-FI" dirty="0"/>
              <a:t>  </a:t>
            </a:r>
          </a:p>
          <a:p>
            <a:r>
              <a:rPr lang="sv-FI" dirty="0"/>
              <a:t>Livsmedelsverket; </a:t>
            </a:r>
            <a:r>
              <a:rPr lang="sv-FI" dirty="0">
                <a:hlinkClick r:id="rId6"/>
              </a:rPr>
              <a:t>https://www.livsmedelsverket.se/matvanor-halsa--miljo/kostrad/rad-om-bra-mat-hitta-ditt-satt</a:t>
            </a:r>
            <a:r>
              <a:rPr lang="sv-F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186866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A03ABC8-1892-2304-BBED-DFC986C91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Tack 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3FFD6F5-28DC-31E6-74E2-C43E2E3833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804853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A193D0BC-172A-6ACA-5962-EC187C977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Hjärt- och kärlsjuka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3BA05899-D91F-3339-D1C5-B3C38DA869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FI" dirty="0"/>
              <a:t>Koronarsjuk</a:t>
            </a:r>
          </a:p>
          <a:p>
            <a:r>
              <a:rPr lang="sv-FI" dirty="0"/>
              <a:t>Hjärtsvikt</a:t>
            </a:r>
          </a:p>
          <a:p>
            <a:r>
              <a:rPr lang="sv-FI" dirty="0"/>
              <a:t>Cirkulationsstörningar i hjärnan. </a:t>
            </a:r>
          </a:p>
        </p:txBody>
      </p:sp>
    </p:spTree>
    <p:extLst>
      <p:ext uri="{BB962C8B-B14F-4D97-AF65-F5344CB8AC3E}">
        <p14:creationId xmlns:p14="http://schemas.microsoft.com/office/powerpoint/2010/main" val="608917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EEDBC058-3130-D683-968D-89F1E8216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1699525-45FD-8625-22FC-34B273A580F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sv-FI" dirty="0"/>
              <a:t>Bättre än 70-talet </a:t>
            </a:r>
          </a:p>
          <a:p>
            <a:r>
              <a:rPr lang="sv-FI" dirty="0"/>
              <a:t>Hälften av dödsfall  hos människor i arbetsför ålder i Finland</a:t>
            </a:r>
          </a:p>
          <a:p>
            <a:pPr marL="0" indent="0">
              <a:buNone/>
            </a:pPr>
            <a:endParaRPr lang="sv-FI" dirty="0"/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6FF034DA-6008-AD4B-1F87-70B54D0D70D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35189200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C9FD59E-6E28-46B8-D00E-2FB8D09BD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Hjätats funktion</a:t>
            </a:r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D2926D8B-8629-8680-9577-743DA16C97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92925" y="1424311"/>
            <a:ext cx="7805717" cy="5015124"/>
          </a:xfrm>
        </p:spPr>
      </p:pic>
    </p:spTree>
    <p:extLst>
      <p:ext uri="{BB962C8B-B14F-4D97-AF65-F5344CB8AC3E}">
        <p14:creationId xmlns:p14="http://schemas.microsoft.com/office/powerpoint/2010/main" val="3573540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0CFEA48-2653-1DB2-29A1-C0A4AEBA2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Hjärtats funktion forts.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439BB6F-13AF-4C85-EF6C-D6DFC2F8EB3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v-FI" dirty="0"/>
              <a:t>Klaffar</a:t>
            </a:r>
          </a:p>
          <a:p>
            <a:r>
              <a:rPr lang="sv-FI" dirty="0"/>
              <a:t>Retledningssystem</a:t>
            </a:r>
          </a:p>
        </p:txBody>
      </p:sp>
      <p:pic>
        <p:nvPicPr>
          <p:cNvPr id="6" name="Platshållare för innehåll 5">
            <a:extLst>
              <a:ext uri="{FF2B5EF4-FFF2-40B4-BE49-F238E27FC236}">
                <a16:creationId xmlns:a16="http://schemas.microsoft.com/office/drawing/2014/main" id="{B4A9A354-6420-0087-DFCD-68C5AA41609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589212" y="3107618"/>
            <a:ext cx="4313238" cy="2803604"/>
          </a:xfr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EBCDB5F4-BC48-331D-F553-4A5FC5921C37}"/>
              </a:ext>
            </a:extLst>
          </p:cNvPr>
          <p:cNvSpPr txBox="1"/>
          <p:nvPr/>
        </p:nvSpPr>
        <p:spPr>
          <a:xfrm>
            <a:off x="8984512" y="42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FI" dirty="0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7CDE3717-6581-7A1E-287A-CD1F95B2E5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3903" y="1381317"/>
            <a:ext cx="4770346" cy="4763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5146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F71ED69-53E6-65E0-288C-EAF0CD715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Hjärnans </a:t>
            </a:r>
            <a:br>
              <a:rPr lang="sv-FI" dirty="0"/>
            </a:br>
            <a:r>
              <a:rPr lang="sv-FI" dirty="0"/>
              <a:t>blodförsörjning</a:t>
            </a:r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4A82DC7A-4E06-7FBE-1322-ED032E2A01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10704" y="624110"/>
            <a:ext cx="3523194" cy="5424602"/>
          </a:xfrm>
        </p:spPr>
      </p:pic>
    </p:spTree>
    <p:extLst>
      <p:ext uri="{BB962C8B-B14F-4D97-AF65-F5344CB8AC3E}">
        <p14:creationId xmlns:p14="http://schemas.microsoft.com/office/powerpoint/2010/main" val="28653966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EB52974-26ED-C7D5-A116-E4F60DF96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FI" sz="3200" dirty="0"/>
              <a:t>Ateroskleros</a:t>
            </a:r>
          </a:p>
        </p:txBody>
      </p:sp>
      <p:pic>
        <p:nvPicPr>
          <p:cNvPr id="6" name="Platshållare för innehåll 5">
            <a:extLst>
              <a:ext uri="{FF2B5EF4-FFF2-40B4-BE49-F238E27FC236}">
                <a16:creationId xmlns:a16="http://schemas.microsoft.com/office/drawing/2014/main" id="{6B1494C8-C5A4-84D1-3677-81A4740392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323013" y="1386404"/>
            <a:ext cx="5181600" cy="3534330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95389F3-0C21-D75A-66AB-8AD18F4A7F0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FI" dirty="0"/>
              <a:t>Stora eller medelstora kärl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FI" dirty="0"/>
              <a:t>Hårda eller mjuka kärl</a:t>
            </a:r>
          </a:p>
          <a:p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24095033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0F9FD16-E5C6-AD47-086D-DF8885935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FI"/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7B47F766-DAD8-D8DB-5258-51612B762E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60428" y="174365"/>
            <a:ext cx="5295014" cy="7316038"/>
          </a:xfrm>
        </p:spPr>
      </p:pic>
    </p:spTree>
    <p:extLst>
      <p:ext uri="{BB962C8B-B14F-4D97-AF65-F5344CB8AC3E}">
        <p14:creationId xmlns:p14="http://schemas.microsoft.com/office/powerpoint/2010/main" val="37639020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029209B-2161-0DAC-0C69-C11405195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Riskfaktorer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5C86151-5709-8466-ECAF-B99A35332E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FI" dirty="0"/>
              <a:t>Genetiska orsaker, ärftlighet</a:t>
            </a:r>
          </a:p>
          <a:p>
            <a:r>
              <a:rPr lang="sv-FI" dirty="0"/>
              <a:t>Hög fetthalt i kosten; dålig kvalitet</a:t>
            </a:r>
          </a:p>
          <a:p>
            <a:r>
              <a:rPr lang="sv-FI" dirty="0"/>
              <a:t>Högt kolesterol (LDL)</a:t>
            </a:r>
          </a:p>
          <a:p>
            <a:r>
              <a:rPr lang="sv-FI" dirty="0"/>
              <a:t>Rökning</a:t>
            </a:r>
          </a:p>
          <a:p>
            <a:r>
              <a:rPr lang="sv-FI" dirty="0"/>
              <a:t>Högt blodtryck</a:t>
            </a:r>
          </a:p>
          <a:p>
            <a:r>
              <a:rPr lang="sv-FI" dirty="0"/>
              <a:t>Hög ålder</a:t>
            </a:r>
          </a:p>
          <a:p>
            <a:r>
              <a:rPr lang="sv-FI" dirty="0"/>
              <a:t>Övervikt</a:t>
            </a:r>
          </a:p>
          <a:p>
            <a:r>
              <a:rPr lang="sv-FI" dirty="0"/>
              <a:t>Diabetes </a:t>
            </a:r>
          </a:p>
          <a:p>
            <a:r>
              <a:rPr lang="sv-FI" dirty="0"/>
              <a:t>Stress</a:t>
            </a:r>
          </a:p>
        </p:txBody>
      </p:sp>
    </p:spTree>
    <p:extLst>
      <p:ext uri="{BB962C8B-B14F-4D97-AF65-F5344CB8AC3E}">
        <p14:creationId xmlns:p14="http://schemas.microsoft.com/office/powerpoint/2010/main" val="1634562259"/>
      </p:ext>
    </p:extLst>
  </p:cSld>
  <p:clrMapOvr>
    <a:masterClrMapping/>
  </p:clrMapOvr>
</p:sld>
</file>

<file path=ppt/theme/theme1.xml><?xml version="1.0" encoding="utf-8"?>
<a:theme xmlns:a="http://schemas.openxmlformats.org/drawingml/2006/main" name="Slinga">
  <a:themeElements>
    <a:clrScheme name="Slinga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ling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nga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{4C2AA68D-CA45-604C-A1D4-A36C74488C26}tf10001069</Template>
  <TotalTime>161</TotalTime>
  <Words>731</Words>
  <Application>Microsoft Macintosh PowerPoint</Application>
  <PresentationFormat>Bredbild</PresentationFormat>
  <Paragraphs>139</Paragraphs>
  <Slides>19</Slides>
  <Notes>12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19</vt:i4>
      </vt:variant>
    </vt:vector>
  </HeadingPairs>
  <TitlesOfParts>
    <vt:vector size="25" baseType="lpstr">
      <vt:lpstr>Arial</vt:lpstr>
      <vt:lpstr>Calibri</vt:lpstr>
      <vt:lpstr>Century Gothic</vt:lpstr>
      <vt:lpstr>Open Sans</vt:lpstr>
      <vt:lpstr>Wingdings 3</vt:lpstr>
      <vt:lpstr>Slinga</vt:lpstr>
      <vt:lpstr>Lemböte</vt:lpstr>
      <vt:lpstr>Hjärt- och kärlsjuka</vt:lpstr>
      <vt:lpstr>PowerPoint-presentation</vt:lpstr>
      <vt:lpstr>Hjätats funktion</vt:lpstr>
      <vt:lpstr>Hjärtats funktion forts.</vt:lpstr>
      <vt:lpstr>Hjärnans  blodförsörjning</vt:lpstr>
      <vt:lpstr>Ateroskleros</vt:lpstr>
      <vt:lpstr>PowerPoint-presentation</vt:lpstr>
      <vt:lpstr>Riskfaktorer</vt:lpstr>
      <vt:lpstr>Metabolt syndrom</vt:lpstr>
      <vt:lpstr>Behandling </vt:lpstr>
      <vt:lpstr>PCI </vt:lpstr>
      <vt:lpstr>Bypassoperation</vt:lpstr>
      <vt:lpstr>Närings-rekommendationer. </vt:lpstr>
      <vt:lpstr>Näringsrekommendationer forts.</vt:lpstr>
      <vt:lpstr>Näringsrekommendationer forts.</vt:lpstr>
      <vt:lpstr>Mående efter och under hjärtkärlskjuka.</vt:lpstr>
      <vt:lpstr>Länkar</vt:lpstr>
      <vt:lpstr>Tack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Strokefika </dc:title>
  <dc:creator>Gerd Vikström</dc:creator>
  <cp:lastModifiedBy>Gerd Vikström</cp:lastModifiedBy>
  <cp:revision>40</cp:revision>
  <dcterms:created xsi:type="dcterms:W3CDTF">2022-09-06T11:16:40Z</dcterms:created>
  <dcterms:modified xsi:type="dcterms:W3CDTF">2022-10-29T06:22:56Z</dcterms:modified>
</cp:coreProperties>
</file>